
<file path=[Content_Types].xml><?xml version="1.0" encoding="utf-8"?>
<Types xmlns="http://schemas.openxmlformats.org/package/2006/content-types">
  <Default Extension="emf" ContentType="image/x-emf"/>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 id="2147483656" r:id="rId5"/>
  </p:sldMasterIdLst>
  <p:notesMasterIdLst>
    <p:notesMasterId r:id="rId53"/>
  </p:notesMasterIdLst>
  <p:handoutMasterIdLst>
    <p:handoutMasterId r:id="rId157"/>
  </p:handoutMasterIdLst>
  <p:sldIdLst>
    <p:sldId id="599" r:id="rId6"/>
    <p:sldId id="1248" r:id="rId7"/>
    <p:sldId id="1249" r:id="rId8"/>
    <p:sldId id="1305" r:id="rId9"/>
    <p:sldId id="1250" r:id="rId10"/>
    <p:sldId id="1251" r:id="rId11"/>
    <p:sldId id="1252" r:id="rId12"/>
    <p:sldId id="1253" r:id="rId13"/>
    <p:sldId id="1254" r:id="rId14"/>
    <p:sldId id="1255" r:id="rId15"/>
    <p:sldId id="1256" r:id="rId16"/>
    <p:sldId id="1257" r:id="rId17"/>
    <p:sldId id="1258" r:id="rId18"/>
    <p:sldId id="1306" r:id="rId19"/>
    <p:sldId id="1259" r:id="rId20"/>
    <p:sldId id="1260" r:id="rId21"/>
    <p:sldId id="1261" r:id="rId22"/>
    <p:sldId id="1262" r:id="rId23"/>
    <p:sldId id="1263" r:id="rId24"/>
    <p:sldId id="1264" r:id="rId25"/>
    <p:sldId id="1307" r:id="rId26"/>
    <p:sldId id="1265" r:id="rId27"/>
    <p:sldId id="1266" r:id="rId28"/>
    <p:sldId id="1267" r:id="rId29"/>
    <p:sldId id="1268" r:id="rId30"/>
    <p:sldId id="1269" r:id="rId31"/>
    <p:sldId id="1270" r:id="rId32"/>
    <p:sldId id="1271" r:id="rId33"/>
    <p:sldId id="1272" r:id="rId34"/>
    <p:sldId id="1308" r:id="rId35"/>
    <p:sldId id="1273" r:id="rId36"/>
    <p:sldId id="1274" r:id="rId37"/>
    <p:sldId id="1275" r:id="rId38"/>
    <p:sldId id="1276" r:id="rId39"/>
    <p:sldId id="1277" r:id="rId40"/>
    <p:sldId id="1278" r:id="rId41"/>
    <p:sldId id="1279" r:id="rId42"/>
    <p:sldId id="1280" r:id="rId43"/>
    <p:sldId id="1309" r:id="rId44"/>
    <p:sldId id="1281" r:id="rId45"/>
    <p:sldId id="1282" r:id="rId46"/>
    <p:sldId id="1283" r:id="rId47"/>
    <p:sldId id="1284" r:id="rId48"/>
    <p:sldId id="1285" r:id="rId49"/>
    <p:sldId id="1286" r:id="rId50"/>
    <p:sldId id="1287" r:id="rId51"/>
    <p:sldId id="1442" r:id="rId52"/>
    <p:sldId id="1443" r:id="rId54"/>
    <p:sldId id="1444" r:id="rId55"/>
    <p:sldId id="1288" r:id="rId56"/>
    <p:sldId id="1289" r:id="rId57"/>
    <p:sldId id="1310" r:id="rId58"/>
    <p:sldId id="1290" r:id="rId59"/>
    <p:sldId id="1291" r:id="rId60"/>
    <p:sldId id="1292" r:id="rId61"/>
    <p:sldId id="1445" r:id="rId62"/>
    <p:sldId id="1446" r:id="rId63"/>
    <p:sldId id="1293" r:id="rId64"/>
    <p:sldId id="1294" r:id="rId65"/>
    <p:sldId id="1311" r:id="rId66"/>
    <p:sldId id="1295" r:id="rId67"/>
    <p:sldId id="1296" r:id="rId68"/>
    <p:sldId id="1297" r:id="rId69"/>
    <p:sldId id="1298" r:id="rId70"/>
    <p:sldId id="1447" r:id="rId71"/>
    <p:sldId id="1448" r:id="rId72"/>
    <p:sldId id="1449" r:id="rId73"/>
    <p:sldId id="1450" r:id="rId74"/>
    <p:sldId id="1299" r:id="rId75"/>
    <p:sldId id="1300" r:id="rId76"/>
    <p:sldId id="1312" r:id="rId77"/>
    <p:sldId id="1301" r:id="rId78"/>
    <p:sldId id="1302" r:id="rId79"/>
    <p:sldId id="1451" r:id="rId80"/>
    <p:sldId id="1313" r:id="rId81"/>
    <p:sldId id="1314" r:id="rId82"/>
    <p:sldId id="1347" r:id="rId83"/>
    <p:sldId id="1315" r:id="rId84"/>
    <p:sldId id="1316" r:id="rId85"/>
    <p:sldId id="1317" r:id="rId86"/>
    <p:sldId id="1318" r:id="rId87"/>
    <p:sldId id="1319" r:id="rId88"/>
    <p:sldId id="1320" r:id="rId89"/>
    <p:sldId id="1321" r:id="rId90"/>
    <p:sldId id="1348" r:id="rId91"/>
    <p:sldId id="1322" r:id="rId92"/>
    <p:sldId id="1323" r:id="rId93"/>
    <p:sldId id="1324" r:id="rId94"/>
    <p:sldId id="1325" r:id="rId95"/>
    <p:sldId id="1349" r:id="rId96"/>
    <p:sldId id="1326" r:id="rId97"/>
    <p:sldId id="1327" r:id="rId98"/>
    <p:sldId id="1328" r:id="rId99"/>
    <p:sldId id="1329" r:id="rId100"/>
    <p:sldId id="1330" r:id="rId101"/>
    <p:sldId id="1350" r:id="rId102"/>
    <p:sldId id="1331" r:id="rId103"/>
    <p:sldId id="1332" r:id="rId104"/>
    <p:sldId id="1333" r:id="rId105"/>
    <p:sldId id="1334" r:id="rId106"/>
    <p:sldId id="1335" r:id="rId107"/>
    <p:sldId id="1336" r:id="rId108"/>
    <p:sldId id="1337" r:id="rId109"/>
    <p:sldId id="1351" r:id="rId110"/>
    <p:sldId id="1338" r:id="rId111"/>
    <p:sldId id="1339" r:id="rId112"/>
    <p:sldId id="1340" r:id="rId113"/>
    <p:sldId id="1341" r:id="rId114"/>
    <p:sldId id="1342" r:id="rId115"/>
    <p:sldId id="1343" r:id="rId116"/>
    <p:sldId id="1352" r:id="rId117"/>
    <p:sldId id="1344" r:id="rId118"/>
    <p:sldId id="1345" r:id="rId119"/>
    <p:sldId id="1353" r:id="rId120"/>
    <p:sldId id="1354" r:id="rId121"/>
    <p:sldId id="1382" r:id="rId122"/>
    <p:sldId id="1355" r:id="rId123"/>
    <p:sldId id="1356" r:id="rId124"/>
    <p:sldId id="1357" r:id="rId125"/>
    <p:sldId id="1383" r:id="rId126"/>
    <p:sldId id="1358" r:id="rId127"/>
    <p:sldId id="1359" r:id="rId128"/>
    <p:sldId id="1360" r:id="rId129"/>
    <p:sldId id="1361" r:id="rId130"/>
    <p:sldId id="1362" r:id="rId131"/>
    <p:sldId id="1384" r:id="rId132"/>
    <p:sldId id="1363" r:id="rId133"/>
    <p:sldId id="1364" r:id="rId134"/>
    <p:sldId id="1365" r:id="rId135"/>
    <p:sldId id="1366" r:id="rId136"/>
    <p:sldId id="1367" r:id="rId137"/>
    <p:sldId id="1385" r:id="rId138"/>
    <p:sldId id="1368" r:id="rId139"/>
    <p:sldId id="1386" r:id="rId140"/>
    <p:sldId id="1369" r:id="rId141"/>
    <p:sldId id="1370" r:id="rId142"/>
    <p:sldId id="1371" r:id="rId143"/>
    <p:sldId id="1372" r:id="rId144"/>
    <p:sldId id="1373" r:id="rId145"/>
    <p:sldId id="1387" r:id="rId146"/>
    <p:sldId id="1374" r:id="rId147"/>
    <p:sldId id="1375" r:id="rId148"/>
    <p:sldId id="1388" r:id="rId149"/>
    <p:sldId id="1376" r:id="rId150"/>
    <p:sldId id="1377" r:id="rId151"/>
    <p:sldId id="1389" r:id="rId152"/>
    <p:sldId id="1378" r:id="rId153"/>
    <p:sldId id="1379" r:id="rId154"/>
    <p:sldId id="1380" r:id="rId155"/>
    <p:sldId id="1381" r:id="rId156"/>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521415D9-36F7-43E2-AB2F-B90AF26B5E84}">
      <p14:sectionLst xmlns:p14="http://schemas.microsoft.com/office/powerpoint/2010/main">
        <p14:section name="默认节" id="{8115811a-2a20-4a48-87a1-aef58c6999ce}">
          <p14:sldIdLst>
            <p14:sldId id="599"/>
            <p14:sldId id="1248"/>
            <p14:sldId id="1249"/>
            <p14:sldId id="1305"/>
            <p14:sldId id="1250"/>
            <p14:sldId id="1251"/>
            <p14:sldId id="1252"/>
            <p14:sldId id="1253"/>
            <p14:sldId id="1254"/>
            <p14:sldId id="1255"/>
            <p14:sldId id="1256"/>
            <p14:sldId id="1257"/>
            <p14:sldId id="1258"/>
            <p14:sldId id="1306"/>
            <p14:sldId id="1259"/>
            <p14:sldId id="1260"/>
            <p14:sldId id="1261"/>
            <p14:sldId id="1262"/>
            <p14:sldId id="1263"/>
            <p14:sldId id="1264"/>
            <p14:sldId id="1307"/>
            <p14:sldId id="1265"/>
            <p14:sldId id="1266"/>
            <p14:sldId id="1267"/>
            <p14:sldId id="1268"/>
            <p14:sldId id="1269"/>
            <p14:sldId id="1270"/>
            <p14:sldId id="1271"/>
            <p14:sldId id="1272"/>
            <p14:sldId id="1308"/>
            <p14:sldId id="1273"/>
            <p14:sldId id="1274"/>
            <p14:sldId id="1275"/>
            <p14:sldId id="1276"/>
            <p14:sldId id="1277"/>
            <p14:sldId id="1278"/>
            <p14:sldId id="1279"/>
            <p14:sldId id="1280"/>
            <p14:sldId id="1309"/>
            <p14:sldId id="1281"/>
            <p14:sldId id="1282"/>
            <p14:sldId id="1283"/>
            <p14:sldId id="1284"/>
            <p14:sldId id="1285"/>
            <p14:sldId id="1286"/>
            <p14:sldId id="1287"/>
            <p14:sldId id="1442"/>
            <p14:sldId id="1443"/>
            <p14:sldId id="1444"/>
            <p14:sldId id="1288"/>
            <p14:sldId id="1289"/>
            <p14:sldId id="1310"/>
            <p14:sldId id="1290"/>
            <p14:sldId id="1291"/>
            <p14:sldId id="1292"/>
            <p14:sldId id="1445"/>
            <p14:sldId id="1446"/>
            <p14:sldId id="1293"/>
            <p14:sldId id="1294"/>
            <p14:sldId id="1311"/>
            <p14:sldId id="1295"/>
            <p14:sldId id="1296"/>
            <p14:sldId id="1297"/>
            <p14:sldId id="1298"/>
            <p14:sldId id="1447"/>
            <p14:sldId id="1448"/>
            <p14:sldId id="1449"/>
            <p14:sldId id="1450"/>
            <p14:sldId id="1299"/>
            <p14:sldId id="1300"/>
            <p14:sldId id="1312"/>
            <p14:sldId id="1301"/>
            <p14:sldId id="1302"/>
            <p14:sldId id="1451"/>
            <p14:sldId id="1313"/>
            <p14:sldId id="1314"/>
            <p14:sldId id="1347"/>
            <p14:sldId id="1315"/>
            <p14:sldId id="1316"/>
            <p14:sldId id="1317"/>
            <p14:sldId id="1318"/>
            <p14:sldId id="1319"/>
            <p14:sldId id="1320"/>
            <p14:sldId id="1321"/>
            <p14:sldId id="1348"/>
            <p14:sldId id="1322"/>
            <p14:sldId id="1323"/>
            <p14:sldId id="1324"/>
            <p14:sldId id="1325"/>
            <p14:sldId id="1349"/>
            <p14:sldId id="1326"/>
            <p14:sldId id="1327"/>
            <p14:sldId id="1328"/>
            <p14:sldId id="1329"/>
            <p14:sldId id="1330"/>
            <p14:sldId id="1350"/>
            <p14:sldId id="1331"/>
            <p14:sldId id="1332"/>
            <p14:sldId id="1333"/>
            <p14:sldId id="1334"/>
            <p14:sldId id="1335"/>
            <p14:sldId id="1336"/>
            <p14:sldId id="1337"/>
            <p14:sldId id="1351"/>
            <p14:sldId id="1338"/>
            <p14:sldId id="1339"/>
            <p14:sldId id="1340"/>
            <p14:sldId id="1341"/>
            <p14:sldId id="1342"/>
            <p14:sldId id="1343"/>
            <p14:sldId id="1352"/>
            <p14:sldId id="1344"/>
            <p14:sldId id="1345"/>
            <p14:sldId id="1353"/>
            <p14:sldId id="1354"/>
            <p14:sldId id="1382"/>
            <p14:sldId id="1355"/>
            <p14:sldId id="1356"/>
            <p14:sldId id="1357"/>
            <p14:sldId id="1383"/>
            <p14:sldId id="1358"/>
            <p14:sldId id="1359"/>
            <p14:sldId id="1360"/>
            <p14:sldId id="1361"/>
            <p14:sldId id="1362"/>
            <p14:sldId id="1384"/>
            <p14:sldId id="1363"/>
            <p14:sldId id="1364"/>
            <p14:sldId id="1365"/>
            <p14:sldId id="1366"/>
            <p14:sldId id="1367"/>
            <p14:sldId id="1385"/>
            <p14:sldId id="1368"/>
          </p14:sldIdLst>
        </p14:section>
        <p14:section name="day08end" id="{972904a0-a760-4f07-8054-d5bae70ea330}">
          <p14:sldIdLst>
            <p14:sldId id="1386"/>
            <p14:sldId id="1369"/>
            <p14:sldId id="1370"/>
            <p14:sldId id="1371"/>
            <p14:sldId id="1372"/>
            <p14:sldId id="1373"/>
            <p14:sldId id="1387"/>
            <p14:sldId id="1374"/>
            <p14:sldId id="1375"/>
            <p14:sldId id="1388"/>
            <p14:sldId id="1376"/>
            <p14:sldId id="1377"/>
            <p14:sldId id="1389"/>
            <p14:sldId id="1378"/>
            <p14:sldId id="1379"/>
            <p14:sldId id="1380"/>
            <p14:sldId id="138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 id="1" name="Microsoft Office User" initials="MO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585"/>
    <a:srgbClr val="595959"/>
    <a:srgbClr val="B3B3B3"/>
    <a:srgbClr val="FF5F49"/>
    <a:srgbClr val="B3D9FF"/>
    <a:srgbClr val="79AFFF"/>
    <a:srgbClr val="EBF5FF"/>
    <a:srgbClr val="EBD9FF"/>
    <a:srgbClr val="FBD5D5"/>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11"/>
    <p:restoredTop sz="94368"/>
  </p:normalViewPr>
  <p:slideViewPr>
    <p:cSldViewPr>
      <p:cViewPr varScale="1">
        <p:scale>
          <a:sx n="141" d="100"/>
          <a:sy n="141" d="100"/>
        </p:scale>
        <p:origin x="208" y="472"/>
      </p:cViewPr>
      <p:guideLst>
        <p:guide orient="horz" pos="1722"/>
        <p:guide pos="2866"/>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3061"/>
        <p:guide pos="2149"/>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notesMaster" Target="notesMasters/notesMaster1.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1" Type="http://schemas.openxmlformats.org/officeDocument/2006/relationships/commentAuthors" Target="commentAuthors.xml"/><Relationship Id="rId160" Type="http://schemas.openxmlformats.org/officeDocument/2006/relationships/tableStyles" Target="tableStyles.xml"/><Relationship Id="rId16" Type="http://schemas.openxmlformats.org/officeDocument/2006/relationships/slide" Target="slides/slide11.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handoutMaster" Target="handoutMasters/handoutMaster1.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10.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9.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8.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7.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6.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O(n^2)</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O(n^2)</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O(n)</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最好</a:t>
            </a:r>
            <a:r>
              <a:rPr lang="en-US" altLang="zh-CN"/>
              <a:t>O(1) </a:t>
            </a:r>
            <a:r>
              <a:rPr lang="zh-CN" altLang="en-US"/>
              <a:t>最坏</a:t>
            </a:r>
            <a:r>
              <a:rPr lang="en-US" altLang="zh-CN"/>
              <a:t>	O(n)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O(1)</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O(log2n)</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O(log3n)</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O(m+n)</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emf"/><Relationship Id="rId8" Type="http://schemas.openxmlformats.org/officeDocument/2006/relationships/image" Target="../media/image7.emf"/><Relationship Id="rId7" Type="http://schemas.openxmlformats.org/officeDocument/2006/relationships/image" Target="../media/image6.emf"/><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3" Type="http://schemas.openxmlformats.org/officeDocument/2006/relationships/image" Target="../media/image2.emf"/><Relationship Id="rId20" Type="http://schemas.openxmlformats.org/officeDocument/2006/relationships/theme" Target="../theme/theme1.xml"/><Relationship Id="rId2" Type="http://schemas.openxmlformats.org/officeDocument/2006/relationships/image" Target="../media/image1.emf"/><Relationship Id="rId19" Type="http://schemas.openxmlformats.org/officeDocument/2006/relationships/image" Target="../media/image18.emf"/><Relationship Id="rId18" Type="http://schemas.openxmlformats.org/officeDocument/2006/relationships/image" Target="../media/image17.emf"/><Relationship Id="rId17" Type="http://schemas.openxmlformats.org/officeDocument/2006/relationships/image" Target="../media/image16.emf"/><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emf"/><Relationship Id="rId13" Type="http://schemas.openxmlformats.org/officeDocument/2006/relationships/image" Target="../media/image12.emf"/><Relationship Id="rId12" Type="http://schemas.openxmlformats.org/officeDocument/2006/relationships/image" Target="../media/image11.emf"/><Relationship Id="rId11" Type="http://schemas.openxmlformats.org/officeDocument/2006/relationships/image" Target="../media/image10.emf"/><Relationship Id="rId10" Type="http://schemas.openxmlformats.org/officeDocument/2006/relationships/image" Target="../media/image9.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p:spPr>
      </p:pic>
      <p:pic>
        <p:nvPicPr>
          <p:cNvPr id="102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p:spPr>
      </p:pic>
      <p:pic>
        <p:nvPicPr>
          <p:cNvPr id="1033"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p:spPr>
        </p:pic>
      </p:grpSp>
      <p:pic>
        <p:nvPicPr>
          <p:cNvPr id="1035" name="Picture 7"/>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p:spPr>
        </p:pic>
      </p:grpSp>
      <p:pic>
        <p:nvPicPr>
          <p:cNvPr id="1038" name="Picture 1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p:spPr>
        </p:pic>
      </p:grpSp>
      <p:pic>
        <p:nvPicPr>
          <p:cNvPr id="1046" name="Picture 9"/>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defRPr/>
              </a:pPr>
              <a:endParaRPr lang="zh-CN" altLang="en-US">
                <a:latin typeface="Segoe UI" panose="020B0502040204020203" pitchFamily="34" charset="0"/>
                <a:ea typeface="微软雅黑" panose="020B0503020204020204"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2053"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3076"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3-&#39034;&#24207;&#34920;&#30340;&#23454;&#29616;&#21644;&#25193;&#20805;.mp4" TargetMode="Externa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4-&#39034;&#24207;&#34920;&#22686;&#21152;&#19982;&#21024;&#38500;&#20803;&#32032;.mp4" TargetMode="Externa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tiff"/></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tiff"/></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5-&#38142;&#34920;&#30340;&#32467;&#26500;.mp4"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6-&#38142;&#34920;&#30340;&#20195;&#30721;&#23454;&#29616;.mp4" TargetMode="Externa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tiff"/></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7-&#38142;&#34920;&#30340;&#21028;&#31354;_&#38271;&#24230;_&#36941;&#21382;.mp4" TargetMode="Externa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tif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8-&#38142;&#34920;&#22836;&#37096;&#22686;&#21152;&#32467;&#28857;.mp4"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9-&#38142;&#34920;&#23614;&#37096;&#22686;&#21152;&#32467;&#28857;.mp4"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2-&#31639;&#27861;&#30340;&#27010;&#24565;.mp4" TargetMode="Externa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20-&#25351;&#23450;&#20301;&#32622;&#22686;&#21152;&#32467;&#28857;.mp4" TargetMode="External"/></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21-&#21024;&#38500;&#32467;&#28857;.mp4"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22-&#26597;&#25214;&#32467;&#28857;.mp4"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tiff"/><Relationship Id="rId1"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3-&#31639;&#27861;&#30340;&#26102;&#38388;&#25928;&#29575;&#34913;&#37327;.mp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4-&#26102;&#38388;&#22797;&#26434;&#24230;.mp4" TargetMode="Externa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4.tiff"/><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tiff"/><Relationship Id="rId1" Type="http://schemas.openxmlformats.org/officeDocument/2006/relationships/image" Target="../media/image1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9.tiff"/><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image" Target="../media/image1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5-&#26102;&#38388;&#22797;&#26434;&#30340;&#35745;&#31639;.mp4"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1-&#25968;&#25454;&#32467;&#26500;&#21644;&#31639;&#27861;&#30340;&#31616;&#20171;.mp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tiff"/><Relationship Id="rId1" Type="http://schemas.openxmlformats.org/officeDocument/2006/relationships/image" Target="../media/image20.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6-&#26368;&#20248;&#26368;&#22351;&#26102;&#38388;&#22797;&#26434;&#24230;.mp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em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7-&#24120;&#35265;&#30340;&#26102;&#38388;&#22797;&#26434;&#24230;.mp4"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8-&#31354;&#38388;&#22797;&#26434;&#24230;.mp4" TargetMode="Externa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09-&#25968;&#25454;&#32467;&#26500;&#30340;&#27010;&#24565;.mp4"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tiff"/></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7.tiff"/><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image" Target="../media/image2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0-&#20869;&#23384;&#30340;&#23384;&#20648;&#32467;&#26500;.mp4"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1-&#25968;&#25454;&#32467;&#26500;&#30340;&#20998;&#31867;.mp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hyperlink" Target="../03-&#35270;&#39057;/12-&#39034;&#24207;&#34920;&#23384;&#20648;&#26041;&#24335;.mp4"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2103440" y="2211865"/>
            <a:ext cx="48926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en-GB" sz="3600" b="1" dirty="0">
                <a:solidFill>
                  <a:srgbClr val="262626"/>
                </a:solidFill>
                <a:latin typeface="微软雅黑" panose="020B0503020204020204" pitchFamily="34" charset="-122"/>
                <a:ea typeface="微软雅黑" panose="020B0503020204020204" pitchFamily="34" charset="-122"/>
              </a:rPr>
              <a:t>Python</a:t>
            </a:r>
            <a:r>
              <a:rPr lang="zh-CN" altLang="en-US" sz="3600" b="1" dirty="0">
                <a:solidFill>
                  <a:srgbClr val="262626"/>
                </a:solidFill>
                <a:latin typeface="微软雅黑" panose="020B0503020204020204" pitchFamily="34" charset="-122"/>
                <a:ea typeface="微软雅黑" panose="020B0503020204020204" pitchFamily="34" charset="-122"/>
              </a:rPr>
              <a:t>高级课程</a:t>
            </a:r>
            <a:r>
              <a:rPr lang="en-US" altLang="zh-CN" sz="3600" b="1" dirty="0">
                <a:solidFill>
                  <a:srgbClr val="262626"/>
                </a:solidFill>
                <a:latin typeface="微软雅黑" panose="020B0503020204020204" pitchFamily="34" charset="-122"/>
                <a:ea typeface="微软雅黑" panose="020B0503020204020204" pitchFamily="34" charset="-122"/>
              </a:rPr>
              <a:t>day08</a:t>
            </a:r>
            <a:endParaRPr lang="en-US" altLang="zh-CN" sz="36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196399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1.3</a:t>
            </a:r>
            <a:r>
              <a:rPr kumimoji="1" lang="zh-CN" altLang="en-US" dirty="0">
                <a:latin typeface="微软雅黑" panose="020B0503020204020204" pitchFamily="34" charset="-122"/>
                <a:ea typeface="微软雅黑" panose="020B0503020204020204" pitchFamily="34" charset="-122"/>
              </a:rPr>
              <a:t> 算法的独立性</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635646"/>
            <a:ext cx="5519460"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算法是一种</a:t>
            </a:r>
            <a:r>
              <a:rPr kumimoji="1" lang="zh-CN" altLang="en-US" sz="1200" b="1" dirty="0">
                <a:solidFill>
                  <a:srgbClr val="FF0000"/>
                </a:solidFill>
                <a:latin typeface="微软雅黑" panose="020B0503020204020204" pitchFamily="34" charset="-122"/>
                <a:ea typeface="微软雅黑" panose="020B0503020204020204" pitchFamily="34" charset="-122"/>
              </a:rPr>
              <a:t>独立的存在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它并不依附于代码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代码只是实现算法思想的方式而已</a:t>
            </a:r>
            <a:endParaRPr lang="zh-CN" altLang="zh-CN"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71600" y="2046159"/>
            <a:ext cx="83708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举个栗子</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115616" y="2323158"/>
            <a:ext cx="481477" cy="420847"/>
          </a:xfrm>
          <a:prstGeom prst="rect">
            <a:avLst/>
          </a:prstGeom>
          <a:ln w="3175">
            <a:solidFill>
              <a:schemeClr val="tx1"/>
            </a:solidFill>
          </a:ln>
        </p:spPr>
      </p:pic>
      <p:sp>
        <p:nvSpPr>
          <p:cNvPr id="8" name="文本框 7"/>
          <p:cNvSpPr txBox="1"/>
          <p:nvPr/>
        </p:nvSpPr>
        <p:spPr>
          <a:xfrm>
            <a:off x="1043608" y="2882504"/>
            <a:ext cx="5081840"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穷举法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对</a:t>
            </a:r>
            <a:r>
              <a:rPr lang="zh-CN" altLang="en-US" sz="1200" dirty="0">
                <a:latin typeface="微软雅黑" panose="020B0503020204020204" pitchFamily="34" charset="-122"/>
                <a:ea typeface="微软雅黑" panose="020B0503020204020204" pitchFamily="34" charset="-122"/>
              </a:rPr>
              <a:t>要解决问题的所有可能情况，一个不漏地进行检验的一种算法</a:t>
            </a:r>
            <a:endParaRPr kumimoji="1"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051922" y="3303351"/>
            <a:ext cx="6696064" cy="461665"/>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穷举法</a:t>
            </a:r>
            <a:r>
              <a:rPr kumimoji="1" lang="zh-CN" altLang="en-US" sz="1200" dirty="0">
                <a:latin typeface="微软雅黑" panose="020B0503020204020204" pitchFamily="34" charset="-122"/>
                <a:ea typeface="微软雅黑" panose="020B0503020204020204" pitchFamily="34" charset="-122"/>
              </a:rPr>
              <a:t>就是一种</a:t>
            </a:r>
            <a:r>
              <a:rPr kumimoji="1" lang="zh-CN" altLang="en-US" sz="1200" dirty="0">
                <a:solidFill>
                  <a:srgbClr val="FF0000"/>
                </a:solidFill>
                <a:latin typeface="微软雅黑" panose="020B0503020204020204" pitchFamily="34" charset="-122"/>
                <a:ea typeface="微软雅黑" panose="020B0503020204020204" pitchFamily="34" charset="-122"/>
              </a:rPr>
              <a:t>独立存在</a:t>
            </a:r>
            <a:r>
              <a:rPr kumimoji="1" lang="zh-CN" altLang="en-US" sz="1200" dirty="0">
                <a:latin typeface="微软雅黑" panose="020B0503020204020204" pitchFamily="34" charset="-122"/>
                <a:ea typeface="微软雅黑" panose="020B0503020204020204" pitchFamily="34" charset="-122"/>
              </a:rPr>
              <a:t>的算法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按照穷举法的思想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我们既可以使用</a:t>
            </a: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语言解决问题也可以使用</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Python</a:t>
            </a:r>
            <a:r>
              <a:rPr kumimoji="1" lang="zh-CN" altLang="en-US" sz="1200" dirty="0">
                <a:latin typeface="微软雅黑" panose="020B0503020204020204" pitchFamily="34" charset="-122"/>
                <a:ea typeface="微软雅黑" panose="020B0503020204020204" pitchFamily="34" charset="-122"/>
              </a:rPr>
              <a:t>语言解决问题</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8"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4.4</a:t>
            </a:r>
            <a:r>
              <a:rPr kumimoji="1" lang="zh-CN" altLang="en-US" dirty="0">
                <a:latin typeface="微软雅黑" panose="020B0503020204020204" pitchFamily="34" charset="-122"/>
                <a:ea typeface="微软雅黑" panose="020B0503020204020204" pitchFamily="34" charset="-122"/>
              </a:rPr>
              <a:t> 存储地址</a:t>
            </a:r>
            <a:endParaRPr kumimoji="1"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1964391" y="2142998"/>
            <a:ext cx="1202041"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1963904" y="236129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239179" y="2286009"/>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0x99</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928026" y="186356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453828" y="2818596"/>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a:t>
            </a:r>
            <a:endParaRPr kumimoji="1"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444540" y="359183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a:t>
            </a:r>
            <a:endParaRPr kumimoji="1" lang="zh-CN" altLang="en-US" sz="12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1453828" y="207819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a:t>
            </a:r>
            <a:endParaRPr kumimoji="1" lang="zh-CN" altLang="en-US" sz="1200" dirty="0">
              <a:latin typeface="微软雅黑" panose="020B0503020204020204" pitchFamily="34" charset="-122"/>
              <a:ea typeface="微软雅黑" panose="020B0503020204020204" pitchFamily="34" charset="-122"/>
            </a:endParaRPr>
          </a:p>
        </p:txBody>
      </p:sp>
      <p:sp>
        <p:nvSpPr>
          <p:cNvPr id="30" name="矩形 29"/>
          <p:cNvSpPr/>
          <p:nvPr/>
        </p:nvSpPr>
        <p:spPr>
          <a:xfrm>
            <a:off x="1963904" y="253798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1963904" y="269068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963904" y="2867376"/>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p:cNvSpPr/>
          <p:nvPr/>
        </p:nvSpPr>
        <p:spPr>
          <a:xfrm>
            <a:off x="1963417" y="3085671"/>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p:cNvSpPr/>
          <p:nvPr/>
        </p:nvSpPr>
        <p:spPr>
          <a:xfrm>
            <a:off x="1963417" y="3262359"/>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1963417" y="3415066"/>
            <a:ext cx="1202041" cy="17698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935891" y="1523410"/>
            <a:ext cx="472437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地址</a:t>
            </a:r>
            <a:r>
              <a:rPr kumimoji="1" lang="zh-CN" altLang="en-US" sz="1200" dirty="0">
                <a:latin typeface="微软雅黑" panose="020B0503020204020204" pitchFamily="34" charset="-122"/>
                <a:ea typeface="微软雅黑" panose="020B0503020204020204" pitchFamily="34" charset="-122"/>
              </a:rPr>
              <a:t>的大小为</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字节是</a:t>
            </a:r>
            <a:r>
              <a:rPr kumimoji="1" lang="zh-CN" altLang="en-US" sz="1200" dirty="0">
                <a:solidFill>
                  <a:srgbClr val="FF0000"/>
                </a:solidFill>
                <a:latin typeface="微软雅黑" panose="020B0503020204020204" pitchFamily="34" charset="-122"/>
                <a:ea typeface="微软雅黑" panose="020B0503020204020204" pitchFamily="34" charset="-122"/>
              </a:rPr>
              <a:t>固定</a:t>
            </a:r>
            <a:r>
              <a:rPr kumimoji="1" lang="zh-CN" altLang="en-US" sz="1200" dirty="0">
                <a:latin typeface="微软雅黑" panose="020B0503020204020204" pitchFamily="34" charset="-122"/>
                <a:ea typeface="微软雅黑" panose="020B0503020204020204" pitchFamily="34" charset="-122"/>
              </a:rPr>
              <a:t>的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我们可以不存储数据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而是</a:t>
            </a:r>
            <a:r>
              <a:rPr kumimoji="1" lang="zh-CN" altLang="en-US" sz="1200" dirty="0">
                <a:solidFill>
                  <a:srgbClr val="FF0000"/>
                </a:solidFill>
                <a:latin typeface="微软雅黑" panose="020B0503020204020204" pitchFamily="34" charset="-122"/>
                <a:ea typeface="微软雅黑" panose="020B0503020204020204" pitchFamily="34" charset="-122"/>
              </a:rPr>
              <a:t>存储地址</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617" y="1330813"/>
            <a:ext cx="2229841"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“ABC”]</a:t>
            </a:r>
            <a:endParaRPr kumimoji="1" lang="en-US" altLang="zh-CN" sz="1200" dirty="0">
              <a:latin typeface="微软雅黑" panose="020B0503020204020204" pitchFamily="34" charset="-122"/>
              <a:ea typeface="微软雅黑" panose="020B0503020204020204" pitchFamily="34" charset="-122"/>
            </a:endParaRPr>
          </a:p>
        </p:txBody>
      </p:sp>
      <p:sp>
        <p:nvSpPr>
          <p:cNvPr id="22" name="矩形 21"/>
          <p:cNvSpPr/>
          <p:nvPr/>
        </p:nvSpPr>
        <p:spPr>
          <a:xfrm>
            <a:off x="1963417" y="3600636"/>
            <a:ext cx="1202041" cy="22125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p:cNvSpPr/>
          <p:nvPr/>
        </p:nvSpPr>
        <p:spPr>
          <a:xfrm>
            <a:off x="1962930" y="3818931"/>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1962930" y="3995619"/>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1962930" y="4148326"/>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2239180" y="3029877"/>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0x88</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239179" y="3805024"/>
            <a:ext cx="649537"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0x77</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4572001" y="2130158"/>
            <a:ext cx="1196118"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p:cNvSpPr/>
          <p:nvPr/>
        </p:nvSpPr>
        <p:spPr>
          <a:xfrm>
            <a:off x="4571513" y="234845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959975" y="2279667"/>
            <a:ext cx="425116"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4571513" y="252514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4571513" y="267784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499505" y="189967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0x99</a:t>
            </a:r>
            <a:endParaRPr kumimoji="1" lang="zh-CN" altLang="en-US" sz="1200" dirty="0">
              <a:latin typeface="微软雅黑" panose="020B0503020204020204" pitchFamily="34" charset="-122"/>
              <a:ea typeface="微软雅黑" panose="020B0503020204020204" pitchFamily="34" charset="-122"/>
            </a:endParaRPr>
          </a:p>
        </p:txBody>
      </p:sp>
      <p:cxnSp>
        <p:nvCxnSpPr>
          <p:cNvPr id="9" name="直线箭头连接符 8"/>
          <p:cNvCxnSpPr/>
          <p:nvPr/>
        </p:nvCxnSpPr>
        <p:spPr>
          <a:xfrm>
            <a:off x="3203848" y="2499742"/>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矩形 38"/>
          <p:cNvSpPr/>
          <p:nvPr/>
        </p:nvSpPr>
        <p:spPr>
          <a:xfrm>
            <a:off x="4577033" y="3189198"/>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1" name="文本框 40"/>
          <p:cNvSpPr txBox="1"/>
          <p:nvPr/>
        </p:nvSpPr>
        <p:spPr>
          <a:xfrm>
            <a:off x="4499505" y="295082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0x88</a:t>
            </a:r>
            <a:endParaRPr kumimoji="1" lang="zh-CN" altLang="en-US" sz="1200" dirty="0">
              <a:latin typeface="微软雅黑" panose="020B0503020204020204" pitchFamily="34" charset="-122"/>
              <a:ea typeface="微软雅黑" panose="020B0503020204020204" pitchFamily="34" charset="-122"/>
            </a:endParaRPr>
          </a:p>
        </p:txBody>
      </p:sp>
      <p:sp>
        <p:nvSpPr>
          <p:cNvPr id="42" name="矩形 41"/>
          <p:cNvSpPr/>
          <p:nvPr/>
        </p:nvSpPr>
        <p:spPr>
          <a:xfrm>
            <a:off x="4566077" y="3850935"/>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3" name="矩形 42"/>
          <p:cNvSpPr/>
          <p:nvPr/>
        </p:nvSpPr>
        <p:spPr>
          <a:xfrm>
            <a:off x="4566077" y="4027623"/>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4" name="矩形 43"/>
          <p:cNvSpPr/>
          <p:nvPr/>
        </p:nvSpPr>
        <p:spPr>
          <a:xfrm>
            <a:off x="4566077" y="4180330"/>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文本框 9"/>
          <p:cNvSpPr txBox="1"/>
          <p:nvPr/>
        </p:nvSpPr>
        <p:spPr>
          <a:xfrm>
            <a:off x="4499505" y="364136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0x77</a:t>
            </a:r>
            <a:endParaRPr kumimoji="1" lang="zh-CN" altLang="en-US" sz="1200" dirty="0">
              <a:latin typeface="微软雅黑" panose="020B0503020204020204" pitchFamily="34" charset="-122"/>
              <a:ea typeface="微软雅黑" panose="020B0503020204020204" pitchFamily="34" charset="-122"/>
            </a:endParaRPr>
          </a:p>
        </p:txBody>
      </p:sp>
      <p:cxnSp>
        <p:nvCxnSpPr>
          <p:cNvPr id="50" name="直线箭头连接符 49"/>
          <p:cNvCxnSpPr/>
          <p:nvPr/>
        </p:nvCxnSpPr>
        <p:spPr>
          <a:xfrm>
            <a:off x="3203848" y="3299826"/>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1" name="直线箭头连接符 50"/>
          <p:cNvCxnSpPr/>
          <p:nvPr/>
        </p:nvCxnSpPr>
        <p:spPr>
          <a:xfrm>
            <a:off x="3203847" y="4027623"/>
            <a:ext cx="12956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2" name="文本框 51"/>
          <p:cNvSpPr txBox="1"/>
          <p:nvPr/>
        </p:nvSpPr>
        <p:spPr>
          <a:xfrm>
            <a:off x="935617" y="4412208"/>
            <a:ext cx="5580112" cy="830997"/>
          </a:xfrm>
          <a:prstGeom prst="rect">
            <a:avLst/>
          </a:prstGeom>
          <a:noFill/>
        </p:spPr>
        <p:txBody>
          <a:bodyPr wrap="squar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无论</a:t>
            </a:r>
            <a:r>
              <a:rPr kumimoji="1" lang="zh-CN" altLang="en-US" sz="1200" dirty="0">
                <a:solidFill>
                  <a:srgbClr val="FF0000"/>
                </a:solidFill>
                <a:latin typeface="微软雅黑" panose="020B0503020204020204" pitchFamily="34" charset="-122"/>
                <a:ea typeface="微软雅黑" panose="020B0503020204020204" pitchFamily="34" charset="-122"/>
              </a:rPr>
              <a:t>①一体式结构</a:t>
            </a:r>
            <a:r>
              <a:rPr kumimoji="1" lang="zh-CN" altLang="en-US" sz="1200" dirty="0">
                <a:latin typeface="微软雅黑" panose="020B0503020204020204" pitchFamily="34" charset="-122"/>
                <a:ea typeface="微软雅黑" panose="020B0503020204020204" pitchFamily="34" charset="-122"/>
              </a:rPr>
              <a:t>还是</a:t>
            </a:r>
            <a:r>
              <a:rPr kumimoji="1" lang="zh-CN" altLang="en-US" sz="1200" dirty="0">
                <a:solidFill>
                  <a:srgbClr val="FF0000"/>
                </a:solidFill>
                <a:latin typeface="微软雅黑" panose="020B0503020204020204" pitchFamily="34" charset="-122"/>
                <a:ea typeface="微软雅黑" panose="020B0503020204020204" pitchFamily="34" charset="-122"/>
              </a:rPr>
              <a:t>②分离式结构</a:t>
            </a:r>
            <a:r>
              <a:rPr kumimoji="1" lang="zh-CN" altLang="en-US" sz="1200" dirty="0">
                <a:latin typeface="微软雅黑" panose="020B0503020204020204" pitchFamily="34" charset="-122"/>
                <a:ea typeface="微软雅黑" panose="020B0503020204020204" pitchFamily="34" charset="-122"/>
              </a:rPr>
              <a:t>在获取数据的时候直接通过下标偏移就可以找到数据所在空间的地址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而无需遍历后才可以获取地址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所以顺序表在</a:t>
            </a:r>
            <a:r>
              <a:rPr kumimoji="1" lang="zh-CN" altLang="en-US" sz="1200" dirty="0">
                <a:solidFill>
                  <a:srgbClr val="FF0000"/>
                </a:solidFill>
                <a:latin typeface="微软雅黑" panose="020B0503020204020204" pitchFamily="34" charset="-122"/>
                <a:ea typeface="微软雅黑" panose="020B0503020204020204" pitchFamily="34" charset="-122"/>
              </a:rPr>
              <a:t>获取地址操作</a:t>
            </a:r>
            <a:r>
              <a:rPr kumimoji="1" lang="zh-CN" altLang="en-US" sz="1200" dirty="0">
                <a:latin typeface="微软雅黑" panose="020B0503020204020204" pitchFamily="34" charset="-122"/>
                <a:ea typeface="微软雅黑" panose="020B0503020204020204" pitchFamily="34" charset="-122"/>
              </a:rPr>
              <a:t>时的时间复杂度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7" grpId="0"/>
      <p:bldP spid="3" grpId="0"/>
      <p:bldP spid="64" grpId="0"/>
      <p:bldP spid="69" grpId="0"/>
      <p:bldP spid="74" grpId="0"/>
      <p:bldP spid="30" grpId="0" bldLvl="0" animBg="1"/>
      <p:bldP spid="31" grpId="0" bldLvl="0" animBg="1"/>
      <p:bldP spid="45" grpId="0" bldLvl="0" animBg="1"/>
      <p:bldP spid="46" grpId="0" bldLvl="0" animBg="1"/>
      <p:bldP spid="47" grpId="0" bldLvl="0" animBg="1"/>
      <p:bldP spid="48" grpId="0" bldLvl="0" animBg="1"/>
      <p:bldP spid="4" grpId="0"/>
      <p:bldP spid="21" grpId="0"/>
      <p:bldP spid="22" grpId="0" bldLvl="0" animBg="1"/>
      <p:bldP spid="23" grpId="0" bldLvl="0" animBg="1"/>
      <p:bldP spid="25" grpId="0" bldLvl="0" animBg="1"/>
      <p:bldP spid="26" grpId="0" bldLvl="0" animBg="1"/>
      <p:bldP spid="27" grpId="0"/>
      <p:bldP spid="28" grpId="0"/>
      <p:bldP spid="32" grpId="0" bldLvl="0" animBg="1"/>
      <p:bldP spid="33" grpId="0" bldLvl="0" animBg="1"/>
      <p:bldP spid="34" grpId="0"/>
      <p:bldP spid="37" grpId="0" bldLvl="0" animBg="1"/>
      <p:bldP spid="38" grpId="0" bldLvl="0" animBg="1"/>
      <p:bldP spid="5" grpId="0"/>
      <p:bldP spid="39" grpId="0" bldLvl="0" animBg="1"/>
      <p:bldP spid="41" grpId="0"/>
      <p:bldP spid="42" grpId="0" bldLvl="0" animBg="1"/>
      <p:bldP spid="43" grpId="0" bldLvl="0" animBg="1"/>
      <p:bldP spid="44" grpId="0" bldLvl="0" animBg="1"/>
      <p:bldP spid="10" grpId="0"/>
      <p:bldP spid="5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254814" y="2470888"/>
            <a:ext cx="3455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数据结构</a:t>
            </a:r>
            <a:endParaRPr kumimoji="1" lang="en-US" altLang="zh-CN" sz="1000" dirty="0">
              <a:solidFill>
                <a:srgbClr val="FF0000"/>
              </a:solidFill>
              <a:latin typeface="微软雅黑" panose="020B0503020204020204" pitchFamily="34" charset="-122"/>
              <a:ea typeface="微软雅黑" panose="020B0503020204020204" pitchFamily="34" charset="-122"/>
            </a:endParaRPr>
          </a:p>
        </p:txBody>
      </p:sp>
      <p:sp>
        <p:nvSpPr>
          <p:cNvPr id="8" name="左大括号 7"/>
          <p:cNvSpPr/>
          <p:nvPr/>
        </p:nvSpPr>
        <p:spPr>
          <a:xfrm>
            <a:off x="3998400" y="1837915"/>
            <a:ext cx="635233" cy="15121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p:cNvSpPr txBox="1"/>
          <p:nvPr/>
        </p:nvSpPr>
        <p:spPr>
          <a:xfrm>
            <a:off x="3923843" y="2332949"/>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逻辑结构</a:t>
            </a:r>
            <a:endParaRPr kumimoji="1" lang="zh-CN" altLang="en-US" sz="1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580225" y="1716101"/>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线性结构</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48692" y="3243961"/>
            <a:ext cx="825867"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非线性结构</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1" name="左大括号 10"/>
          <p:cNvSpPr/>
          <p:nvPr/>
        </p:nvSpPr>
        <p:spPr>
          <a:xfrm>
            <a:off x="5271499" y="1348376"/>
            <a:ext cx="57419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p:cNvSpPr txBox="1"/>
          <p:nvPr/>
        </p:nvSpPr>
        <p:spPr>
          <a:xfrm>
            <a:off x="5148064" y="1570207"/>
            <a:ext cx="697627" cy="246221"/>
          </a:xfrm>
          <a:prstGeom prst="rect">
            <a:avLst/>
          </a:prstGeom>
          <a:noFill/>
        </p:spPr>
        <p:txBody>
          <a:bodyPr wrap="none" rtlCol="0">
            <a:spAutoFit/>
          </a:bodyPr>
          <a:lstStyle/>
          <a:p>
            <a:pPr algn="l"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存储方式</a:t>
            </a:r>
            <a:endParaRPr kumimoji="1" lang="zh-CN" altLang="en-US" sz="1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845691" y="1188458"/>
            <a:ext cx="2430474"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顺序表 </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连续存储空间</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一体式和分离式</a:t>
            </a:r>
            <a:r>
              <a:rPr kumimoji="1" lang="en-US" altLang="zh-CN" sz="1000" dirty="0">
                <a:solidFill>
                  <a:srgbClr val="FF0000"/>
                </a:solidFill>
                <a:latin typeface="微软雅黑" panose="020B0503020204020204" pitchFamily="34" charset="-122"/>
                <a:ea typeface="微软雅黑" panose="020B0503020204020204" pitchFamily="34" charset="-122"/>
              </a:rPr>
              <a:t>)</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837226" y="2126528"/>
            <a:ext cx="1446230" cy="246221"/>
          </a:xfrm>
          <a:prstGeom prst="rect">
            <a:avLst/>
          </a:prstGeom>
          <a:noFill/>
        </p:spPr>
        <p:txBody>
          <a:bodyPr wrap="none" rtlCol="0">
            <a:spAutoFit/>
          </a:bodyPr>
          <a:lstStyle/>
          <a:p>
            <a:pPr algn="l"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链表 </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非连续存储空间</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顺序表存储方式</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顺序表的结构和扩充</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顺序表增加与删除元素</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232788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知道顺序表的结构</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13.</a:t>
            </a:r>
            <a:r>
              <a:rPr lang="zh-CN" altLang="en-US" sz="2400" b="1" dirty="0">
                <a:solidFill>
                  <a:srgbClr val="595959"/>
                </a:solidFill>
                <a:latin typeface="微软雅黑" panose="020B0503020204020204" pitchFamily="34" charset="-122"/>
                <a:ea typeface="微软雅黑" panose="020B0503020204020204" pitchFamily="34" charset="-122"/>
              </a:rPr>
              <a:t>顺序表的实现和扩充</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13.1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顺序表包含哪几部分</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顺序表的结构和扩充</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5.1 </a:t>
            </a:r>
            <a:r>
              <a:rPr kumimoji="1" lang="zh-CN" altLang="en-US" dirty="0">
                <a:latin typeface="微软雅黑" panose="020B0503020204020204" pitchFamily="34" charset="-122"/>
                <a:ea typeface="微软雅黑" panose="020B0503020204020204" pitchFamily="34" charset="-122"/>
              </a:rPr>
              <a:t>顺序表的结构</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97393" y="1347614"/>
            <a:ext cx="4185761"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顺序表的完整信息包括两部分</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①数据区</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②信息区，即元素存储区的</a:t>
            </a:r>
            <a:r>
              <a:rPr lang="zh-CN" altLang="en-US" sz="1200" b="1" dirty="0">
                <a:latin typeface="微软雅黑" panose="020B0503020204020204" pitchFamily="34" charset="-122"/>
                <a:ea typeface="微软雅黑" panose="020B0503020204020204" pitchFamily="34" charset="-122"/>
              </a:rPr>
              <a:t>容量</a:t>
            </a:r>
            <a:r>
              <a:rPr lang="zh-CN" altLang="en-US" sz="1200" dirty="0">
                <a:latin typeface="微软雅黑" panose="020B0503020204020204" pitchFamily="34" charset="-122"/>
                <a:ea typeface="微软雅黑" panose="020B0503020204020204" pitchFamily="34" charset="-122"/>
              </a:rPr>
              <a:t>和当前表中已有的</a:t>
            </a:r>
            <a:r>
              <a:rPr lang="zh-CN" altLang="en-US" sz="1200" b="1" dirty="0">
                <a:latin typeface="微软雅黑" panose="020B0503020204020204" pitchFamily="34" charset="-122"/>
                <a:ea typeface="微软雅黑" panose="020B0503020204020204" pitchFamily="34" charset="-122"/>
              </a:rPr>
              <a:t>元素个数</a:t>
            </a:r>
            <a:endParaRPr kumimoji="1" lang="zh-CN" altLang="en-US" sz="1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126057" y="2065706"/>
            <a:ext cx="2172923" cy="2419846"/>
          </a:xfrm>
          <a:prstGeom prst="rect">
            <a:avLst/>
          </a:prstGeom>
          <a:ln>
            <a:solidFill>
              <a:schemeClr val="tx1"/>
            </a:solidFill>
          </a:ln>
        </p:spPr>
      </p:pic>
      <p:sp>
        <p:nvSpPr>
          <p:cNvPr id="26" name="矩形 25"/>
          <p:cNvSpPr/>
          <p:nvPr/>
        </p:nvSpPr>
        <p:spPr>
          <a:xfrm>
            <a:off x="4580341" y="319751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4580341" y="327967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4580340" y="335935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4580339" y="343759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5580112" y="35176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5580112" y="359977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5580111" y="367945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5580110" y="375769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5580110" y="416076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5580110" y="424292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5580109" y="43226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5580108" y="440083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93522" y="323997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893295" y="3553361"/>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893295" y="421145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5581536" y="31967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81536" y="327894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81535" y="335863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81534" y="34368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80113" y="383630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80113" y="391846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80112" y="399815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80111" y="407638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4580330" y="41594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4580330" y="42416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4580329" y="43212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80328" y="43995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578907" y="352875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4578907" y="361091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78906" y="369059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78905" y="376882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8904" y="382651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78904" y="390867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0" name="矩形 69"/>
          <p:cNvSpPr/>
          <p:nvPr/>
        </p:nvSpPr>
        <p:spPr>
          <a:xfrm>
            <a:off x="4578903" y="398835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78902" y="406659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892016" y="387416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499992" y="2919760"/>
            <a:ext cx="2031325"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顺序表存储的空间是连续的</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4509343" y="402280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509343" y="39406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顺序表的结构和扩充</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5.2 </a:t>
            </a:r>
            <a:r>
              <a:rPr kumimoji="1" lang="zh-CN" altLang="en-US" dirty="0">
                <a:latin typeface="微软雅黑" panose="020B0503020204020204" pitchFamily="34" charset="-122"/>
                <a:ea typeface="微软雅黑" panose="020B0503020204020204" pitchFamily="34" charset="-122"/>
              </a:rPr>
              <a:t>顺序表的扩充</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95228" y="1516335"/>
            <a:ext cx="266932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数据区更换为存储空间更大的区域时</a:t>
            </a:r>
            <a:endParaRPr kumimoji="1"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2809" y="2211710"/>
            <a:ext cx="6827510" cy="120032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扩充的两种策略</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①每次扩充增加固定数目的存储位置，如每次扩充增加</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个元素位置，这种策略可称为线性增长</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特点：节省空间，但是扩充操作频繁，操作次数多。</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②每次扩充容量加倍，如每次扩充增加一倍存储空间。</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特点：减少了扩充操作的执行次数，但可能会浪费空间资源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以空间换时间，推荐的方式</a:t>
            </a:r>
            <a:endParaRPr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1018459" y="360940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018459" y="36915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18458" y="377124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18457" y="384948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18230" y="39295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18230" y="40116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18229" y="409134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18228" y="416958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18228" y="457265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018228" y="46548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018227" y="4734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018226" y="481273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211587" y="364243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chemeClr val="bg1"/>
                </a:solidFill>
                <a:latin typeface="微软雅黑" panose="020B0503020204020204" pitchFamily="34" charset="-122"/>
                <a:ea typeface="微软雅黑" panose="020B0503020204020204" pitchFamily="34" charset="-122"/>
              </a:rPr>
              <a:t>占用</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2019654" y="36086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019654" y="36908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019653" y="377052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019652" y="384875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018231" y="42482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018231" y="43303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2018230" y="44100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2018229" y="44882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18448" y="4571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18448" y="4653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18447" y="47331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18446" y="48114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17025" y="39406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17025" y="402280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17024" y="410248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17023" y="418072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017022" y="423840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17022" y="432056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p:cNvSpPr/>
          <p:nvPr/>
        </p:nvSpPr>
        <p:spPr>
          <a:xfrm>
            <a:off x="1017021" y="440025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017020" y="447848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510777" y="360940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4510777" y="36915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4510776" y="377124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4510775" y="384948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10548" y="392950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10548" y="40116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10547" y="409134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10546" y="416958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10546" y="457265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10546" y="465481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10545" y="4734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510544" y="481273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4643132" y="3726199"/>
            <a:ext cx="732191" cy="400110"/>
          </a:xfrm>
          <a:prstGeom prst="rect">
            <a:avLst/>
          </a:prstGeom>
          <a:noFill/>
        </p:spPr>
        <p:txBody>
          <a:bodyPr wrap="square" rtlCol="0">
            <a:spAutoFit/>
          </a:bodyPr>
          <a:lstStyle/>
          <a:p>
            <a:pPr algn="l" fontAlgn="auto">
              <a:spcBef>
                <a:spcPts val="0"/>
              </a:spcBef>
              <a:spcAft>
                <a:spcPts val="0"/>
              </a:spcAft>
            </a:pPr>
            <a:r>
              <a:rPr kumimoji="1" lang="zh-CN" altLang="en-US" sz="2000" dirty="0">
                <a:solidFill>
                  <a:schemeClr val="bg1"/>
                </a:solidFill>
                <a:latin typeface="微软雅黑" panose="020B0503020204020204" pitchFamily="34" charset="-122"/>
                <a:ea typeface="微软雅黑" panose="020B0503020204020204" pitchFamily="34" charset="-122"/>
              </a:rPr>
              <a:t>占用</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5511972" y="36086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511972" y="36908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511971" y="377052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511970" y="384875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5510549" y="42482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5510549" y="43303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5510548" y="44100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510547" y="44882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10766" y="4571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10766" y="4653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510765" y="47331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10764" y="48114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4509342" y="410248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4509341" y="418072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4509340" y="423840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4509340" y="432056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p:cNvSpPr/>
          <p:nvPr/>
        </p:nvSpPr>
        <p:spPr>
          <a:xfrm>
            <a:off x="4509339" y="440025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4509338" y="447848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p:cNvCxnSpPr/>
          <p:nvPr/>
        </p:nvCxnSpPr>
        <p:spPr>
          <a:xfrm>
            <a:off x="3203848" y="4180720"/>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4570567" y="239125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570567" y="230909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顺序表的结构和扩充</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206053" cy="923330"/>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5.3</a:t>
            </a:r>
            <a:r>
              <a:rPr kumimoji="1" lang="zh-CN" altLang="en-US" dirty="0">
                <a:latin typeface="微软雅黑" panose="020B0503020204020204" pitchFamily="34" charset="-122"/>
                <a:ea typeface="微软雅黑" panose="020B0503020204020204" pitchFamily="34" charset="-122"/>
              </a:rPr>
              <a:t> 元素存储区替换</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079683" y="197785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079683" y="206001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79682" y="213970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79681" y="221793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79454" y="22979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79454" y="23801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79453" y="24598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79452" y="25380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79452" y="294110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079452" y="302326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079451" y="310295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079450" y="318118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272811" y="2010889"/>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2080878" y="197713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080878" y="20592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080877" y="21389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080876" y="221721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079455" y="261665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079455" y="269881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2079454" y="27784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2079453" y="2856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79672" y="29397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79672" y="302195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79671" y="310163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79670" y="31798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78249" y="230909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78249" y="239125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78248" y="247094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78247" y="25491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078246" y="26068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78246" y="26890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p:cNvSpPr/>
          <p:nvPr/>
        </p:nvSpPr>
        <p:spPr>
          <a:xfrm>
            <a:off x="1078245" y="27687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078244" y="28469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572001" y="19778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4572001" y="20600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4572000" y="21397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4571999" y="22179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71772" y="2297959"/>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71772" y="238011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71771" y="245980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71770" y="253803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71770" y="294110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71770" y="302326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71769" y="310295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571768" y="318118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5573196" y="197713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573196" y="205929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573195" y="213897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573194" y="221721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5571773" y="2616654"/>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5571773" y="269881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5571772" y="27784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571771" y="2856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71990" y="29397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1990" y="302195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571989" y="310163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71988" y="31798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4570566" y="247094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4570565" y="25491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4570564" y="26068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4570564" y="26890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8" name="矩形 77"/>
          <p:cNvSpPr/>
          <p:nvPr/>
        </p:nvSpPr>
        <p:spPr>
          <a:xfrm>
            <a:off x="4570563" y="27687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4570562" y="28469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p:cNvCxnSpPr/>
          <p:nvPr/>
        </p:nvCxnSpPr>
        <p:spPr>
          <a:xfrm>
            <a:off x="3265072" y="2549173"/>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1324435" y="2553423"/>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4768419" y="2531260"/>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5740545" y="2195435"/>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003996" y="1455868"/>
            <a:ext cx="5949921"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顺序表</a:t>
            </a:r>
            <a:r>
              <a:rPr lang="zh-CN" altLang="en-US" sz="1200" dirty="0">
                <a:solidFill>
                  <a:srgbClr val="FF0000"/>
                </a:solidFill>
                <a:latin typeface="微软雅黑" panose="020B0503020204020204" pitchFamily="34" charset="-122"/>
                <a:ea typeface="微软雅黑" panose="020B0503020204020204" pitchFamily="34" charset="-122"/>
              </a:rPr>
              <a:t>存储在连续的空间</a:t>
            </a:r>
            <a:r>
              <a:rPr lang="zh-CN" altLang="en-US" sz="1200" dirty="0">
                <a:solidFill>
                  <a:srgbClr val="333333"/>
                </a:solidFill>
                <a:latin typeface="微软雅黑" panose="020B0503020204020204" pitchFamily="34" charset="-122"/>
                <a:ea typeface="微软雅黑" panose="020B0503020204020204" pitchFamily="34" charset="-122"/>
              </a:rPr>
              <a:t>，则只能整体搬迁</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顺序表的完整信息包括两部分</a:t>
            </a:r>
            <a:r>
              <a:rPr lang="en-US" altLang="zh-CN" sz="1000" dirty="0">
                <a:solidFill>
                  <a:srgbClr val="FF0000"/>
                </a:solidFill>
                <a:latin typeface="微软雅黑" panose="020B0503020204020204" pitchFamily="34" charset="-122"/>
                <a:ea typeface="微软雅黑" panose="020B0503020204020204" pitchFamily="34" charset="-122"/>
              </a:rPr>
              <a:t>:</a:t>
            </a:r>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①数据区</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②信息区，即元素存储区的</a:t>
            </a:r>
            <a:r>
              <a:rPr lang="zh-CN" altLang="en-US" sz="1000" b="1" dirty="0">
                <a:latin typeface="微软雅黑" panose="020B0503020204020204" pitchFamily="34" charset="-122"/>
                <a:ea typeface="微软雅黑" panose="020B0503020204020204" pitchFamily="34" charset="-122"/>
              </a:rPr>
              <a:t>容量</a:t>
            </a:r>
            <a:r>
              <a:rPr lang="zh-CN" altLang="en-US" sz="1000" dirty="0">
                <a:latin typeface="微软雅黑" panose="020B0503020204020204" pitchFamily="34" charset="-122"/>
                <a:ea typeface="微软雅黑" panose="020B0503020204020204" pitchFamily="34" charset="-122"/>
              </a:rPr>
              <a:t>和当前表中已有的</a:t>
            </a:r>
            <a:r>
              <a:rPr lang="zh-CN" altLang="en-US" sz="1000" b="1" dirty="0">
                <a:latin typeface="微软雅黑" panose="020B0503020204020204" pitchFamily="34" charset="-122"/>
                <a:ea typeface="微软雅黑" panose="020B0503020204020204" pitchFamily="34" charset="-122"/>
              </a:rPr>
              <a:t>元素个数</a:t>
            </a:r>
            <a:endParaRPr lang="en-US" altLang="zh-CN" sz="10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顺序表存储方式</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数据结构与算法的作用</a:t>
            </a: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①大大提升程序的性能</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②面试高频考点</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latinLnBrk="1"/>
            <a:r>
              <a:rPr lang="zh-CN" altLang="en-US" sz="1000" dirty="0">
                <a:solidFill>
                  <a:srgbClr val="FF0000"/>
                </a:solidFill>
                <a:latin typeface="微软雅黑" panose="020B0503020204020204" pitchFamily="34" charset="-122"/>
                <a:ea typeface="微软雅黑" panose="020B0503020204020204" pitchFamily="34" charset="-122"/>
              </a:rPr>
              <a:t>数据结构</a:t>
            </a:r>
            <a:r>
              <a:rPr lang="en-US" altLang="zh-CN" sz="1000" dirty="0">
                <a:solidFill>
                  <a:srgbClr val="FF0000"/>
                </a:solidFill>
                <a:latin typeface="微软雅黑" panose="020B0503020204020204" pitchFamily="34" charset="-122"/>
                <a:ea typeface="微软雅黑" panose="020B0503020204020204" pitchFamily="34" charset="-122"/>
              </a:rPr>
              <a:t>:</a:t>
            </a:r>
            <a:endParaRPr lang="en-US" altLang="zh-CN" sz="1000" dirty="0">
              <a:solidFill>
                <a:srgbClr val="FF0000"/>
              </a:solidFill>
              <a:latin typeface="微软雅黑" panose="020B0503020204020204" pitchFamily="34" charset="-122"/>
              <a:ea typeface="微软雅黑" panose="020B0503020204020204" pitchFamily="34" charset="-122"/>
            </a:endParaRPr>
          </a:p>
          <a:p>
            <a:pPr latinLnBrk="1"/>
            <a:r>
              <a:rPr lang="zh-CN" altLang="zh-CN" sz="1000" dirty="0">
                <a:latin typeface="微软雅黑" panose="020B0503020204020204" pitchFamily="34" charset="-122"/>
                <a:ea typeface="微软雅黑" panose="020B0503020204020204" pitchFamily="34" charset="-122"/>
              </a:rPr>
              <a:t>存储、组织数据的方式</a:t>
            </a:r>
            <a:endParaRPr lang="en-US" altLang="zh-CN" sz="1000" dirty="0">
              <a:latin typeface="微软雅黑" panose="020B0503020204020204" pitchFamily="34" charset="-122"/>
              <a:ea typeface="微软雅黑" panose="020B0503020204020204" pitchFamily="34" charset="-122"/>
            </a:endParaRPr>
          </a:p>
          <a:p>
            <a:pPr latinLnBrk="1"/>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算法</a:t>
            </a:r>
            <a:r>
              <a:rPr kumimoji="1" lang="en-US" altLang="zh-CN" sz="1000" dirty="0">
                <a:solidFill>
                  <a:srgbClr val="FF0000"/>
                </a:solidFill>
                <a:latin typeface="微软雅黑" panose="020B0503020204020204" pitchFamily="34" charset="-122"/>
                <a:ea typeface="微软雅黑" panose="020B0503020204020204" pitchFamily="34" charset="-122"/>
              </a:rPr>
              <a:t>:</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latinLnBrk="1"/>
            <a:r>
              <a:rPr lang="zh-CN" altLang="zh-CN" sz="1000" dirty="0">
                <a:latin typeface="微软雅黑" panose="020B0503020204020204" pitchFamily="34" charset="-122"/>
                <a:ea typeface="微软雅黑" panose="020B0503020204020204" pitchFamily="34" charset="-122"/>
              </a:rPr>
              <a:t>为了实现业务目的</a:t>
            </a:r>
            <a:r>
              <a:rPr lang="zh-CN" altLang="en-US" sz="1000" dirty="0">
                <a:latin typeface="微软雅黑" panose="020B0503020204020204" pitchFamily="34" charset="-122"/>
                <a:ea typeface="微软雅黑" panose="020B0503020204020204" pitchFamily="34" charset="-122"/>
              </a:rPr>
              <a:t>的</a:t>
            </a:r>
            <a:r>
              <a:rPr lang="zh-CN" altLang="zh-CN" sz="1000" dirty="0">
                <a:latin typeface="微软雅黑" panose="020B0503020204020204" pitchFamily="34" charset="-122"/>
                <a:ea typeface="微软雅黑" panose="020B0503020204020204" pitchFamily="34" charset="-122"/>
              </a:rPr>
              <a:t>各种方法和思路就是算法</a:t>
            </a:r>
            <a:endParaRPr lang="zh-CN" altLang="zh-CN" sz="1000" dirty="0">
              <a:latin typeface="微软雅黑" panose="020B0503020204020204" pitchFamily="34" charset="-122"/>
              <a:ea typeface="微软雅黑" panose="020B0503020204020204" pitchFamily="34" charset="-122"/>
            </a:endParaRPr>
          </a:p>
          <a:p>
            <a:pPr latinLnBrk="1"/>
            <a:endParaRPr lang="zh-CN"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712876"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知道顺序表如何添加和删除元素</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14.</a:t>
            </a:r>
            <a:r>
              <a:rPr lang="zh-CN" altLang="en-US" sz="2400" b="1" dirty="0">
                <a:solidFill>
                  <a:srgbClr val="595959"/>
                </a:solidFill>
                <a:latin typeface="微软雅黑" panose="020B0503020204020204" pitchFamily="34" charset="-122"/>
                <a:ea typeface="微软雅黑" panose="020B0503020204020204" pitchFamily="34" charset="-122"/>
              </a:rPr>
              <a:t>顺序表增加和删除元素</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14.1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顺序表增加和删除元素的时间复杂度分别是多少</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顺序表增加与删除元素</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6.1 </a:t>
            </a:r>
            <a:r>
              <a:rPr kumimoji="1" lang="zh-CN" altLang="en-US" dirty="0">
                <a:latin typeface="微软雅黑" panose="020B0503020204020204" pitchFamily="34" charset="-122"/>
                <a:ea typeface="微软雅黑" panose="020B0503020204020204" pitchFamily="34" charset="-122"/>
              </a:rPr>
              <a:t>增加元素</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043607" y="1275606"/>
            <a:ext cx="4658184" cy="2376264"/>
          </a:xfrm>
          <a:prstGeom prst="rect">
            <a:avLst/>
          </a:prstGeom>
          <a:ln>
            <a:solidFill>
              <a:schemeClr val="tx1"/>
            </a:solidFill>
          </a:ln>
        </p:spPr>
      </p:pic>
      <p:sp>
        <p:nvSpPr>
          <p:cNvPr id="3" name="文本框 2"/>
          <p:cNvSpPr txBox="1"/>
          <p:nvPr/>
        </p:nvSpPr>
        <p:spPr>
          <a:xfrm>
            <a:off x="990258" y="3723878"/>
            <a:ext cx="3759362" cy="830997"/>
          </a:xfrm>
          <a:prstGeom prst="rect">
            <a:avLst/>
          </a:prstGeom>
          <a:noFill/>
        </p:spPr>
        <p:txBody>
          <a:bodyPr wrap="none" rtlCol="0">
            <a:spAutoFit/>
          </a:bodyPr>
          <a:lstStyle/>
          <a:p>
            <a:r>
              <a:rPr lang="en-GB"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尾端加入元素，时间复杂度为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b. </a:t>
            </a:r>
            <a:r>
              <a:rPr lang="zh-CN" altLang="en-US" sz="1200" dirty="0">
                <a:latin typeface="微软雅黑" panose="020B0503020204020204" pitchFamily="34" charset="-122"/>
                <a:ea typeface="微软雅黑" panose="020B0503020204020204" pitchFamily="34" charset="-122"/>
              </a:rPr>
              <a:t>非保序的加入元素（不常见），时间复杂度为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c. </a:t>
            </a:r>
            <a:r>
              <a:rPr lang="zh-CN" altLang="en-US" sz="1200" dirty="0">
                <a:latin typeface="微软雅黑" panose="020B0503020204020204" pitchFamily="34" charset="-122"/>
                <a:ea typeface="微软雅黑" panose="020B0503020204020204" pitchFamily="34" charset="-122"/>
              </a:rPr>
              <a:t>保序的元素加入，时间复杂度为</a:t>
            </a:r>
            <a:r>
              <a:rPr lang="en-GB" altLang="zh-CN" sz="1200" dirty="0">
                <a:latin typeface="微软雅黑" panose="020B0503020204020204" pitchFamily="34" charset="-122"/>
                <a:ea typeface="微软雅黑" panose="020B0503020204020204" pitchFamily="34" charset="-122"/>
              </a:rPr>
              <a:t>O(n)</a:t>
            </a:r>
            <a:endParaRPr lang="en-GB"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顺序表增加与删除元素</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6.2 </a:t>
            </a:r>
            <a:r>
              <a:rPr kumimoji="1" lang="zh-CN" altLang="en-US" dirty="0">
                <a:latin typeface="微软雅黑" panose="020B0503020204020204" pitchFamily="34" charset="-122"/>
                <a:ea typeface="微软雅黑" panose="020B0503020204020204" pitchFamily="34" charset="-122"/>
              </a:rPr>
              <a:t>删除元素</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3867894"/>
            <a:ext cx="3759362" cy="830997"/>
          </a:xfrm>
          <a:prstGeom prst="rect">
            <a:avLst/>
          </a:prstGeom>
          <a:noFill/>
        </p:spPr>
        <p:txBody>
          <a:bodyPr wrap="none" rtlCol="0">
            <a:spAutoFit/>
          </a:bodyPr>
          <a:lstStyle/>
          <a:p>
            <a:r>
              <a:rPr lang="en-GB"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删除表尾元素，时间复杂度为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b. </a:t>
            </a:r>
            <a:r>
              <a:rPr lang="zh-CN" altLang="en-US" sz="1200" dirty="0">
                <a:latin typeface="微软雅黑" panose="020B0503020204020204" pitchFamily="34" charset="-122"/>
                <a:ea typeface="微软雅黑" panose="020B0503020204020204" pitchFamily="34" charset="-122"/>
              </a:rPr>
              <a:t>非保序的元素删除（不常见），时间复杂度为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c. </a:t>
            </a:r>
            <a:r>
              <a:rPr lang="zh-CN" altLang="en-US" sz="1200" dirty="0">
                <a:latin typeface="微软雅黑" panose="020B0503020204020204" pitchFamily="34" charset="-122"/>
                <a:ea typeface="微软雅黑" panose="020B0503020204020204" pitchFamily="34" charset="-122"/>
              </a:rPr>
              <a:t>保序的元素删除，时间复杂度为</a:t>
            </a:r>
            <a:r>
              <a:rPr lang="en-GB" altLang="zh-CN" sz="1200" dirty="0">
                <a:latin typeface="微软雅黑" panose="020B0503020204020204" pitchFamily="34" charset="-122"/>
                <a:ea typeface="微软雅黑" panose="020B0503020204020204" pitchFamily="34" charset="-122"/>
              </a:rPr>
              <a:t>O(n)</a:t>
            </a:r>
            <a:endParaRPr lang="en-GB"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16000" y="1347614"/>
            <a:ext cx="4608512" cy="2469792"/>
          </a:xfrm>
          <a:prstGeom prst="rect">
            <a:avLst/>
          </a:prstGeom>
          <a:ln>
            <a:solidFill>
              <a:schemeClr val="tx1"/>
            </a:solidFill>
          </a:ln>
        </p:spPr>
      </p:pic>
      <p:pic>
        <p:nvPicPr>
          <p:cNvPr id="7" name="图片 6"/>
          <p:cNvPicPr>
            <a:picLocks noChangeAspect="1"/>
          </p:cNvPicPr>
          <p:nvPr/>
        </p:nvPicPr>
        <p:blipFill>
          <a:blip r:embed="rId1"/>
          <a:stretch>
            <a:fillRect/>
          </a:stretch>
        </p:blipFill>
        <p:spPr>
          <a:xfrm>
            <a:off x="1015999" y="1275606"/>
            <a:ext cx="4770381" cy="2556541"/>
          </a:xfrm>
          <a:prstGeom prst="rect">
            <a:avLst/>
          </a:prstGeom>
          <a:ln>
            <a:solidFill>
              <a:schemeClr val="tx1"/>
            </a:solid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链表判空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长度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遍历</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链表增加节点</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链表删除节点</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18346" y="2004549"/>
            <a:ext cx="2558714"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知道链表的存储特点</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15.</a:t>
            </a:r>
            <a:r>
              <a:rPr lang="zh-CN" altLang="en-US" sz="2400" b="1" dirty="0">
                <a:solidFill>
                  <a:srgbClr val="595959"/>
                </a:solidFill>
                <a:latin typeface="微软雅黑" panose="020B0503020204020204" pitchFamily="34" charset="-122"/>
                <a:ea typeface="微软雅黑" panose="020B0503020204020204" pitchFamily="34" charset="-122"/>
              </a:rPr>
              <a:t>链表的结构</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15.1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链表的优缺点和组成</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2529" y="867634"/>
            <a:ext cx="1569660"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顺序表的不足</a:t>
            </a:r>
            <a:endParaRPr kumimoji="1" lang="zh-CN" altLang="en-US"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47902" y="1383500"/>
            <a:ext cx="3389069"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按照存储方式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zh-CN" altLang="en-US" sz="1200" dirty="0">
                <a:solidFill>
                  <a:srgbClr val="FF0000"/>
                </a:solidFill>
                <a:latin typeface="微软雅黑" panose="020B0503020204020204" pitchFamily="34" charset="-122"/>
                <a:ea typeface="微软雅黑" panose="020B0503020204020204" pitchFamily="34" charset="-122"/>
              </a:rPr>
              <a:t>线性结构</a:t>
            </a:r>
            <a:r>
              <a:rPr kumimoji="1" lang="zh-CN" altLang="en-US" sz="1200" dirty="0">
                <a:latin typeface="微软雅黑" panose="020B0503020204020204" pitchFamily="34" charset="-122"/>
                <a:ea typeface="微软雅黑" panose="020B0503020204020204" pitchFamily="34" charset="-122"/>
              </a:rPr>
              <a:t>可以分为</a:t>
            </a:r>
            <a:r>
              <a:rPr kumimoji="1" lang="zh-CN" altLang="en-US" sz="1200" dirty="0">
                <a:solidFill>
                  <a:srgbClr val="FF0000"/>
                </a:solidFill>
                <a:latin typeface="微软雅黑" panose="020B0503020204020204" pitchFamily="34" charset="-122"/>
                <a:ea typeface="微软雅黑" panose="020B0503020204020204" pitchFamily="34" charset="-122"/>
              </a:rPr>
              <a:t>顺序表</a:t>
            </a:r>
            <a:r>
              <a:rPr kumimoji="1" lang="zh-CN" altLang="en-US" sz="1200" dirty="0">
                <a:latin typeface="微软雅黑" panose="020B0503020204020204" pitchFamily="34" charset="-122"/>
                <a:ea typeface="微软雅黑" panose="020B0503020204020204" pitchFamily="34" charset="-122"/>
              </a:rPr>
              <a:t>和</a:t>
            </a:r>
            <a:r>
              <a:rPr kumimoji="1" lang="zh-CN" altLang="en-US" sz="1200" dirty="0">
                <a:solidFill>
                  <a:srgbClr val="FF0000"/>
                </a:solidFill>
                <a:latin typeface="微软雅黑" panose="020B0503020204020204" pitchFamily="34" charset="-122"/>
                <a:ea typeface="微软雅黑" panose="020B0503020204020204" pitchFamily="34" charset="-122"/>
              </a:rPr>
              <a:t>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4544012" y="23927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544012" y="23105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053128" y="197932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053128" y="206148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53127" y="214116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53126" y="221939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52899" y="22994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52899" y="23815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52898" y="24612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52897" y="25394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52897" y="294257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052897" y="3024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052896" y="310441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052895" y="31826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246256" y="2012352"/>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2054323" y="197859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2054323" y="206075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2054322" y="21404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054321" y="221867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2052900" y="261811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052900" y="270027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2052899" y="27799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2052898" y="28581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1053117" y="294125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053117" y="302341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053116" y="310309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053115" y="31813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051694" y="23105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051694" y="239271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051693" y="24724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051692" y="25506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051691" y="260832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051691" y="269048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矩形 41"/>
          <p:cNvSpPr/>
          <p:nvPr/>
        </p:nvSpPr>
        <p:spPr>
          <a:xfrm>
            <a:off x="1051690" y="277016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1051689" y="284839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4545446" y="19793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4545446" y="206148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4545445" y="21411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545444" y="221939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5545217" y="2299422"/>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545217" y="2381581"/>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545216" y="2461265"/>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545215" y="2539498"/>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545215" y="294257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545215" y="30247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545214" y="310441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545213" y="318264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546641" y="197859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546641" y="2060756"/>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5546640" y="2140440"/>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5546639" y="2218673"/>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p:cNvSpPr/>
          <p:nvPr/>
        </p:nvSpPr>
        <p:spPr>
          <a:xfrm>
            <a:off x="5545218" y="2618117"/>
            <a:ext cx="999781" cy="84378"/>
          </a:xfrm>
          <a:prstGeom prst="rect">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545218" y="270027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545217" y="27799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545216" y="285819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4545435" y="294125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45435" y="302341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45434" y="310309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45433" y="31813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44011" y="247240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44010" y="25506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544009" y="260832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544009" y="269048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2" name="矩形 71"/>
          <p:cNvSpPr/>
          <p:nvPr/>
        </p:nvSpPr>
        <p:spPr>
          <a:xfrm>
            <a:off x="4544008" y="277016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4544007" y="284839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箭头连接符 73"/>
          <p:cNvCxnSpPr/>
          <p:nvPr/>
        </p:nvCxnSpPr>
        <p:spPr>
          <a:xfrm>
            <a:off x="3238517" y="2550636"/>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1297880" y="2554886"/>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741864" y="2532723"/>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713990" y="2196898"/>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947902" y="1696239"/>
            <a:ext cx="5949921" cy="276999"/>
          </a:xfrm>
          <a:prstGeom prst="rect">
            <a:avLst/>
          </a:prstGeom>
        </p:spPr>
        <p:txBody>
          <a:bodyPr wrap="square">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顺序表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内存充足时</a:t>
            </a:r>
            <a:endParaRPr lang="zh-CN" altLang="en-US" sz="1200" dirty="0">
              <a:latin typeface="微软雅黑" panose="020B0503020204020204" pitchFamily="34" charset="-122"/>
              <a:ea typeface="微软雅黑" panose="020B0503020204020204" pitchFamily="34" charset="-122"/>
            </a:endParaRPr>
          </a:p>
        </p:txBody>
      </p:sp>
      <p:sp>
        <p:nvSpPr>
          <p:cNvPr id="79" name="矩形 78"/>
          <p:cNvSpPr/>
          <p:nvPr/>
        </p:nvSpPr>
        <p:spPr>
          <a:xfrm>
            <a:off x="947902" y="3271590"/>
            <a:ext cx="5949921" cy="276999"/>
          </a:xfrm>
          <a:prstGeom prst="rect">
            <a:avLst/>
          </a:prstGeom>
        </p:spPr>
        <p:txBody>
          <a:bodyPr wrap="square">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顺序表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内存不足时</a:t>
            </a:r>
            <a:endParaRPr lang="zh-CN" altLang="en-US" sz="1200" dirty="0">
              <a:latin typeface="微软雅黑" panose="020B0503020204020204" pitchFamily="34" charset="-122"/>
              <a:ea typeface="微软雅黑" panose="020B0503020204020204" pitchFamily="34" charset="-122"/>
            </a:endParaRPr>
          </a:p>
        </p:txBody>
      </p:sp>
      <p:sp>
        <p:nvSpPr>
          <p:cNvPr id="82" name="矩形 81"/>
          <p:cNvSpPr/>
          <p:nvPr/>
        </p:nvSpPr>
        <p:spPr>
          <a:xfrm>
            <a:off x="1053128" y="353254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1053128" y="361469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p:cNvSpPr/>
          <p:nvPr/>
        </p:nvSpPr>
        <p:spPr>
          <a:xfrm>
            <a:off x="1053127" y="369438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1053126" y="37726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2052899" y="385264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2052899" y="393479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2052898" y="401448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2052897" y="409271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2052897" y="44957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2052897" y="457794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2052896" y="465763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2052895" y="47358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p:cNvSpPr txBox="1"/>
          <p:nvPr/>
        </p:nvSpPr>
        <p:spPr>
          <a:xfrm>
            <a:off x="1246256" y="3565570"/>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2054323" y="353181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2054323" y="36139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2054322" y="369365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2054321" y="377189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a:off x="2052900" y="41713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2052900" y="425349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a:off x="2052899" y="433317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052898" y="441141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a:off x="1053117" y="449447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a:off x="1053117" y="457663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a:off x="1053116" y="465631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1053115" y="473454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1051694" y="386377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1051694" y="394593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108"/>
          <p:cNvSpPr/>
          <p:nvPr/>
        </p:nvSpPr>
        <p:spPr>
          <a:xfrm>
            <a:off x="1051693" y="402562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p:cNvSpPr/>
          <p:nvPr/>
        </p:nvSpPr>
        <p:spPr>
          <a:xfrm>
            <a:off x="1051692" y="410385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110"/>
          <p:cNvSpPr/>
          <p:nvPr/>
        </p:nvSpPr>
        <p:spPr>
          <a:xfrm>
            <a:off x="1051691" y="416154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矩形 111"/>
          <p:cNvSpPr/>
          <p:nvPr/>
        </p:nvSpPr>
        <p:spPr>
          <a:xfrm>
            <a:off x="1051691" y="424370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3" name="矩形 112"/>
          <p:cNvSpPr/>
          <p:nvPr/>
        </p:nvSpPr>
        <p:spPr>
          <a:xfrm>
            <a:off x="1051690" y="432338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1051689" y="440161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5" name="直线箭头连接符 144"/>
          <p:cNvCxnSpPr/>
          <p:nvPr/>
        </p:nvCxnSpPr>
        <p:spPr>
          <a:xfrm>
            <a:off x="3238517" y="4103854"/>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1297880" y="4108104"/>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9" name="矩形 148"/>
          <p:cNvSpPr/>
          <p:nvPr/>
        </p:nvSpPr>
        <p:spPr>
          <a:xfrm>
            <a:off x="4544018" y="351139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矩形 149"/>
          <p:cNvSpPr/>
          <p:nvPr/>
        </p:nvSpPr>
        <p:spPr>
          <a:xfrm>
            <a:off x="4544018" y="359355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p:cNvSpPr/>
          <p:nvPr/>
        </p:nvSpPr>
        <p:spPr>
          <a:xfrm>
            <a:off x="4544017" y="367323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4544016" y="375146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矩形 152"/>
          <p:cNvSpPr/>
          <p:nvPr/>
        </p:nvSpPr>
        <p:spPr>
          <a:xfrm>
            <a:off x="5543789" y="383149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a:off x="5543789" y="391365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5543788" y="399333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5543787" y="40715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矩形 156"/>
          <p:cNvSpPr/>
          <p:nvPr/>
        </p:nvSpPr>
        <p:spPr>
          <a:xfrm>
            <a:off x="5543787" y="447464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5543787" y="455680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p:cNvSpPr/>
          <p:nvPr/>
        </p:nvSpPr>
        <p:spPr>
          <a:xfrm>
            <a:off x="5543786" y="463648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5543785" y="47147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文本框 160"/>
          <p:cNvSpPr txBox="1"/>
          <p:nvPr/>
        </p:nvSpPr>
        <p:spPr>
          <a:xfrm>
            <a:off x="4737146" y="3544423"/>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顺序表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62" name="矩形 161"/>
          <p:cNvSpPr/>
          <p:nvPr/>
        </p:nvSpPr>
        <p:spPr>
          <a:xfrm>
            <a:off x="5545213" y="351066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矩形 162"/>
          <p:cNvSpPr/>
          <p:nvPr/>
        </p:nvSpPr>
        <p:spPr>
          <a:xfrm>
            <a:off x="5545213" y="359282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5545212" y="367251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5545211" y="375074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543790" y="415018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5543790" y="423234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543789" y="43120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5543788" y="439026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4544007" y="447332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4544007" y="455548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4544006" y="463516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544005" y="471340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4542584" y="384263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a:off x="4542584" y="392479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a:off x="4542583" y="400447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a:off x="4542582" y="408270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a:off x="4542581" y="414039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a:off x="4542581" y="422255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0" name="矩形 179"/>
          <p:cNvSpPr/>
          <p:nvPr/>
        </p:nvSpPr>
        <p:spPr>
          <a:xfrm>
            <a:off x="4542580" y="430223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矩形 180"/>
          <p:cNvSpPr/>
          <p:nvPr/>
        </p:nvSpPr>
        <p:spPr>
          <a:xfrm>
            <a:off x="4542579" y="438047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文本框 181"/>
          <p:cNvSpPr txBox="1"/>
          <p:nvPr/>
        </p:nvSpPr>
        <p:spPr>
          <a:xfrm>
            <a:off x="4788770" y="4086957"/>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3" name="文本框 182"/>
          <p:cNvSpPr txBox="1"/>
          <p:nvPr/>
        </p:nvSpPr>
        <p:spPr>
          <a:xfrm>
            <a:off x="5769846" y="3643340"/>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4" name="文本框 183"/>
          <p:cNvSpPr txBox="1"/>
          <p:nvPr/>
        </p:nvSpPr>
        <p:spPr>
          <a:xfrm>
            <a:off x="5769846" y="4293151"/>
            <a:ext cx="534617" cy="283481"/>
          </a:xfrm>
          <a:prstGeom prst="rect">
            <a:avLst/>
          </a:prstGeom>
          <a:noFill/>
        </p:spPr>
        <p:txBody>
          <a:bodyPr wrap="square" rtlCol="0">
            <a:spAutoFit/>
          </a:bodyPr>
          <a:lstStyle/>
          <a:p>
            <a:pPr algn="l" fontAlgn="auto">
              <a:spcBef>
                <a:spcPts val="0"/>
              </a:spcBef>
              <a:spcAft>
                <a:spcPts val="0"/>
              </a:spcAft>
            </a:pPr>
            <a:r>
              <a:rPr kumimoji="1" lang="zh-CN" altLang="en-US" sz="1200" b="1" dirty="0">
                <a:solidFill>
                  <a:schemeClr val="bg1"/>
                </a:solidFill>
                <a:latin typeface="微软雅黑" panose="020B0503020204020204" pitchFamily="34" charset="-122"/>
                <a:ea typeface="微软雅黑" panose="020B0503020204020204" pitchFamily="34" charset="-122"/>
              </a:rPr>
              <a:t>占用</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646331"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a:t>
            </a:r>
            <a:endParaRPr kumimoji="1" lang="zh-CN" altLang="en-US" b="1" dirty="0">
              <a:latin typeface="微软雅黑" panose="020B0503020204020204" pitchFamily="34" charset="-122"/>
              <a:ea typeface="微软雅黑" panose="020B0503020204020204" pitchFamily="34" charset="-122"/>
            </a:endParaRPr>
          </a:p>
        </p:txBody>
      </p:sp>
      <p:sp>
        <p:nvSpPr>
          <p:cNvPr id="86" name="矩形 85"/>
          <p:cNvSpPr/>
          <p:nvPr/>
        </p:nvSpPr>
        <p:spPr>
          <a:xfrm>
            <a:off x="4716015" y="203703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4716015" y="21191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4716014" y="21988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4716013" y="227710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4716013" y="268018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4716013" y="27623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4716012" y="28420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4716011" y="292025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4717439" y="171620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4717439" y="179836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4717438" y="187804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4717437" y="195628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a:off x="4716016" y="235572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4716016" y="243788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a:off x="4716015" y="251756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4716014" y="259580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043608" y="2737514"/>
            <a:ext cx="167225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存储</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40</a:t>
            </a:r>
            <a:endParaRPr kumimoji="1" lang="zh-CN" altLang="en-US" sz="1200" dirty="0">
              <a:latin typeface="微软雅黑" panose="020B0503020204020204" pitchFamily="34" charset="-122"/>
              <a:ea typeface="微软雅黑" panose="020B0503020204020204" pitchFamily="34" charset="-122"/>
            </a:endParaRPr>
          </a:p>
        </p:txBody>
      </p:sp>
      <p:sp>
        <p:nvSpPr>
          <p:cNvPr id="148" name="矩形 147"/>
          <p:cNvSpPr/>
          <p:nvPr/>
        </p:nvSpPr>
        <p:spPr>
          <a:xfrm>
            <a:off x="4714589" y="332691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矩形 184"/>
          <p:cNvSpPr/>
          <p:nvPr/>
        </p:nvSpPr>
        <p:spPr>
          <a:xfrm>
            <a:off x="4714589" y="34090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矩形 185"/>
          <p:cNvSpPr/>
          <p:nvPr/>
        </p:nvSpPr>
        <p:spPr>
          <a:xfrm>
            <a:off x="4714588" y="348875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 name="矩形 186"/>
          <p:cNvSpPr/>
          <p:nvPr/>
        </p:nvSpPr>
        <p:spPr>
          <a:xfrm>
            <a:off x="4714587" y="356698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矩形 187"/>
          <p:cNvSpPr/>
          <p:nvPr/>
        </p:nvSpPr>
        <p:spPr>
          <a:xfrm>
            <a:off x="4714587" y="397005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矩形 188"/>
          <p:cNvSpPr/>
          <p:nvPr/>
        </p:nvSpPr>
        <p:spPr>
          <a:xfrm>
            <a:off x="4714587" y="405221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0" name="矩形 189"/>
          <p:cNvSpPr/>
          <p:nvPr/>
        </p:nvSpPr>
        <p:spPr>
          <a:xfrm>
            <a:off x="4714586" y="41319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矩形 190"/>
          <p:cNvSpPr/>
          <p:nvPr/>
        </p:nvSpPr>
        <p:spPr>
          <a:xfrm>
            <a:off x="4714585" y="421013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矩形 191"/>
          <p:cNvSpPr/>
          <p:nvPr/>
        </p:nvSpPr>
        <p:spPr>
          <a:xfrm>
            <a:off x="4716013" y="300608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3" name="矩形 192"/>
          <p:cNvSpPr/>
          <p:nvPr/>
        </p:nvSpPr>
        <p:spPr>
          <a:xfrm>
            <a:off x="4716013" y="308824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矩形 193"/>
          <p:cNvSpPr/>
          <p:nvPr/>
        </p:nvSpPr>
        <p:spPr>
          <a:xfrm>
            <a:off x="4716012" y="316792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矩形 194"/>
          <p:cNvSpPr/>
          <p:nvPr/>
        </p:nvSpPr>
        <p:spPr>
          <a:xfrm>
            <a:off x="4716011" y="324616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矩形 195"/>
          <p:cNvSpPr/>
          <p:nvPr/>
        </p:nvSpPr>
        <p:spPr>
          <a:xfrm>
            <a:off x="4714590" y="364560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7" name="矩形 196"/>
          <p:cNvSpPr/>
          <p:nvPr/>
        </p:nvSpPr>
        <p:spPr>
          <a:xfrm>
            <a:off x="4714590" y="372776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矩形 197"/>
          <p:cNvSpPr/>
          <p:nvPr/>
        </p:nvSpPr>
        <p:spPr>
          <a:xfrm>
            <a:off x="4714589" y="380744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9" name="矩形 198"/>
          <p:cNvSpPr/>
          <p:nvPr/>
        </p:nvSpPr>
        <p:spPr>
          <a:xfrm>
            <a:off x="4714588" y="388568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835234" y="208574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36092" y="2709782"/>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36092" y="334976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836092" y="403957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40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4192731" y="176091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200" name="文本框 199"/>
          <p:cNvSpPr txBox="1"/>
          <p:nvPr/>
        </p:nvSpPr>
        <p:spPr>
          <a:xfrm>
            <a:off x="4197837" y="2085744"/>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201" name="文本框 200"/>
          <p:cNvSpPr txBox="1"/>
          <p:nvPr/>
        </p:nvSpPr>
        <p:spPr>
          <a:xfrm>
            <a:off x="4192731" y="241068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202" name="文本框 201"/>
          <p:cNvSpPr txBox="1"/>
          <p:nvPr/>
        </p:nvSpPr>
        <p:spPr>
          <a:xfrm>
            <a:off x="4182067" y="273751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sp>
        <p:nvSpPr>
          <p:cNvPr id="203" name="文本框 202"/>
          <p:cNvSpPr txBox="1"/>
          <p:nvPr/>
        </p:nvSpPr>
        <p:spPr>
          <a:xfrm>
            <a:off x="4182067" y="307503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0x15</a:t>
            </a:r>
            <a:endParaRPr kumimoji="1" lang="zh-CN" altLang="en-US" sz="1200" dirty="0">
              <a:latin typeface="微软雅黑" panose="020B0503020204020204" pitchFamily="34" charset="-122"/>
              <a:ea typeface="微软雅黑" panose="020B0503020204020204" pitchFamily="34" charset="-122"/>
            </a:endParaRPr>
          </a:p>
        </p:txBody>
      </p:sp>
      <p:sp>
        <p:nvSpPr>
          <p:cNvPr id="204" name="文本框 203"/>
          <p:cNvSpPr txBox="1"/>
          <p:nvPr/>
        </p:nvSpPr>
        <p:spPr>
          <a:xfrm>
            <a:off x="4182067" y="3383116"/>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0x16</a:t>
            </a:r>
            <a:endParaRPr kumimoji="1" lang="zh-CN" altLang="en-US" sz="1200" dirty="0">
              <a:latin typeface="微软雅黑" panose="020B0503020204020204" pitchFamily="34" charset="-122"/>
              <a:ea typeface="微软雅黑" panose="020B0503020204020204" pitchFamily="34" charset="-122"/>
            </a:endParaRPr>
          </a:p>
        </p:txBody>
      </p:sp>
      <p:sp>
        <p:nvSpPr>
          <p:cNvPr id="205" name="文本框 204"/>
          <p:cNvSpPr txBox="1"/>
          <p:nvPr/>
        </p:nvSpPr>
        <p:spPr>
          <a:xfrm>
            <a:off x="4182067" y="3694604"/>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0x17</a:t>
            </a:r>
            <a:endParaRPr kumimoji="1" lang="zh-CN" altLang="en-US" sz="1200" dirty="0">
              <a:latin typeface="微软雅黑" panose="020B0503020204020204" pitchFamily="34" charset="-122"/>
              <a:ea typeface="微软雅黑" panose="020B0503020204020204" pitchFamily="34" charset="-122"/>
            </a:endParaRPr>
          </a:p>
        </p:txBody>
      </p:sp>
      <p:sp>
        <p:nvSpPr>
          <p:cNvPr id="206" name="文本框 205"/>
          <p:cNvSpPr txBox="1"/>
          <p:nvPr/>
        </p:nvSpPr>
        <p:spPr>
          <a:xfrm>
            <a:off x="4192731" y="402418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0x18</a:t>
            </a:r>
            <a:endParaRPr kumimoji="1" lang="zh-CN" altLang="en-US" sz="1200"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4978554" y="1744762"/>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7" name="文本框 206"/>
          <p:cNvSpPr txBox="1"/>
          <p:nvPr/>
        </p:nvSpPr>
        <p:spPr>
          <a:xfrm>
            <a:off x="4964103" y="238807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8" name="文本框 207"/>
          <p:cNvSpPr txBox="1"/>
          <p:nvPr/>
        </p:nvSpPr>
        <p:spPr>
          <a:xfrm>
            <a:off x="4964102" y="3026963"/>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9" name="文本框 208"/>
          <p:cNvSpPr txBox="1"/>
          <p:nvPr/>
        </p:nvSpPr>
        <p:spPr>
          <a:xfrm>
            <a:off x="4932667" y="366613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5" name="左弧形箭头 114"/>
          <p:cNvSpPr/>
          <p:nvPr/>
        </p:nvSpPr>
        <p:spPr>
          <a:xfrm>
            <a:off x="5704633" y="2139859"/>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210" name="左弧形箭头 209"/>
          <p:cNvSpPr/>
          <p:nvPr/>
        </p:nvSpPr>
        <p:spPr>
          <a:xfrm>
            <a:off x="5716651" y="2831585"/>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211" name="左弧形箭头 210"/>
          <p:cNvSpPr/>
          <p:nvPr/>
        </p:nvSpPr>
        <p:spPr>
          <a:xfrm>
            <a:off x="5716651" y="3520860"/>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116" name="文本框 115"/>
          <p:cNvSpPr txBox="1"/>
          <p:nvPr/>
        </p:nvSpPr>
        <p:spPr>
          <a:xfrm>
            <a:off x="918036" y="1398389"/>
            <a:ext cx="2113079"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链表</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不需要</a:t>
            </a:r>
            <a:r>
              <a:rPr kumimoji="1" lang="zh-CN" altLang="en-US" sz="1200" dirty="0">
                <a:solidFill>
                  <a:srgbClr val="FF0000"/>
                </a:solidFill>
                <a:latin typeface="微软雅黑" panose="020B0503020204020204" pitchFamily="34" charset="-122"/>
                <a:ea typeface="微软雅黑" panose="020B0503020204020204" pitchFamily="34" charset="-122"/>
              </a:rPr>
              <a:t>连续的存储空间</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5233365" y="207995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0x14</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2" name="文本框 211"/>
          <p:cNvSpPr txBox="1"/>
          <p:nvPr/>
        </p:nvSpPr>
        <p:spPr>
          <a:xfrm>
            <a:off x="5224775" y="271557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0x16</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3" name="文本框 212"/>
          <p:cNvSpPr txBox="1"/>
          <p:nvPr/>
        </p:nvSpPr>
        <p:spPr>
          <a:xfrm>
            <a:off x="5217327" y="336937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0x18</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链表结构</a:t>
            </a:r>
            <a:endParaRPr kumimoji="1" lang="zh-CN" altLang="en-US" b="1" dirty="0">
              <a:latin typeface="微软雅黑" panose="020B0503020204020204" pitchFamily="34" charset="-122"/>
              <a:ea typeface="微软雅黑" panose="020B0503020204020204" pitchFamily="34" charset="-122"/>
            </a:endParaRPr>
          </a:p>
        </p:txBody>
      </p:sp>
      <p:sp>
        <p:nvSpPr>
          <p:cNvPr id="118" name="矩形 117"/>
          <p:cNvSpPr/>
          <p:nvPr/>
        </p:nvSpPr>
        <p:spPr>
          <a:xfrm>
            <a:off x="4139952"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14" name="矩形 213"/>
          <p:cNvSpPr/>
          <p:nvPr/>
        </p:nvSpPr>
        <p:spPr>
          <a:xfrm>
            <a:off x="4427984"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120" name="直线箭头连接符 119"/>
          <p:cNvCxnSpPr/>
          <p:nvPr/>
        </p:nvCxnSpPr>
        <p:spPr>
          <a:xfrm>
            <a:off x="4716016" y="315122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矩形 214"/>
          <p:cNvSpPr/>
          <p:nvPr/>
        </p:nvSpPr>
        <p:spPr>
          <a:xfrm>
            <a:off x="5292080"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16" name="矩形 215"/>
          <p:cNvSpPr/>
          <p:nvPr/>
        </p:nvSpPr>
        <p:spPr>
          <a:xfrm>
            <a:off x="5580112"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217" name="直线箭头连接符 216"/>
          <p:cNvCxnSpPr/>
          <p:nvPr/>
        </p:nvCxnSpPr>
        <p:spPr>
          <a:xfrm>
            <a:off x="5868144" y="315122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矩形 218"/>
          <p:cNvSpPr/>
          <p:nvPr/>
        </p:nvSpPr>
        <p:spPr>
          <a:xfrm>
            <a:off x="6444208"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20" name="矩形 219"/>
          <p:cNvSpPr/>
          <p:nvPr/>
        </p:nvSpPr>
        <p:spPr>
          <a:xfrm>
            <a:off x="6732240" y="3015543"/>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21" name="矩形 220"/>
          <p:cNvSpPr/>
          <p:nvPr/>
        </p:nvSpPr>
        <p:spPr>
          <a:xfrm>
            <a:off x="981324" y="2670711"/>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err="1"/>
              <a:t>elem</a:t>
            </a:r>
            <a:endParaRPr kumimoji="1" lang="zh-CN" altLang="en-US" dirty="0"/>
          </a:p>
        </p:txBody>
      </p:sp>
      <p:sp>
        <p:nvSpPr>
          <p:cNvPr id="222" name="矩形 221"/>
          <p:cNvSpPr/>
          <p:nvPr/>
        </p:nvSpPr>
        <p:spPr>
          <a:xfrm>
            <a:off x="1701107" y="2670711"/>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next</a:t>
            </a:r>
            <a:endParaRPr kumimoji="1" lang="zh-CN" altLang="en-US" dirty="0"/>
          </a:p>
        </p:txBody>
      </p:sp>
      <p:sp>
        <p:nvSpPr>
          <p:cNvPr id="121" name="文本框 120"/>
          <p:cNvSpPr txBox="1"/>
          <p:nvPr/>
        </p:nvSpPr>
        <p:spPr>
          <a:xfrm>
            <a:off x="961489" y="2241572"/>
            <a:ext cx="646331"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表元素</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域</a:t>
            </a:r>
            <a:endParaRPr kumimoji="1" lang="zh-CN" altLang="en-US" sz="1200" dirty="0">
              <a:latin typeface="微软雅黑" panose="020B0503020204020204" pitchFamily="34" charset="-122"/>
              <a:ea typeface="微软雅黑" panose="020B0503020204020204" pitchFamily="34" charset="-122"/>
            </a:endParaRPr>
          </a:p>
        </p:txBody>
      </p:sp>
      <p:sp>
        <p:nvSpPr>
          <p:cNvPr id="122" name="文本框 121"/>
          <p:cNvSpPr txBox="1"/>
          <p:nvPr/>
        </p:nvSpPr>
        <p:spPr>
          <a:xfrm>
            <a:off x="1794987" y="2240152"/>
            <a:ext cx="668773"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下结点</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链接域</a:t>
            </a:r>
            <a:endParaRPr kumimoji="1" lang="zh-CN" altLang="en-US" sz="1200" dirty="0">
              <a:latin typeface="微软雅黑" panose="020B0503020204020204" pitchFamily="34" charset="-122"/>
              <a:ea typeface="微软雅黑" panose="020B0503020204020204" pitchFamily="34" charset="-122"/>
            </a:endParaRPr>
          </a:p>
        </p:txBody>
      </p:sp>
      <p:sp>
        <p:nvSpPr>
          <p:cNvPr id="123" name="文本框 122"/>
          <p:cNvSpPr txBox="1"/>
          <p:nvPr/>
        </p:nvSpPr>
        <p:spPr>
          <a:xfrm>
            <a:off x="1284654" y="3418991"/>
            <a:ext cx="95410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单链表结点</a:t>
            </a: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11641" y="1448659"/>
            <a:ext cx="6261651" cy="461665"/>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单链表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单向链表</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是链表的一种形式，它的每个节点包含两个域一个</a:t>
            </a:r>
            <a:r>
              <a:rPr lang="zh-CN" altLang="en-US" sz="1200" dirty="0">
                <a:solidFill>
                  <a:srgbClr val="FF0000"/>
                </a:solidFill>
                <a:latin typeface="微软雅黑" panose="020B0503020204020204" pitchFamily="34" charset="-122"/>
                <a:ea typeface="微软雅黑" panose="020B0503020204020204" pitchFamily="34" charset="-122"/>
              </a:rPr>
              <a:t>元素域</a:t>
            </a:r>
            <a:r>
              <a:rPr lang="zh-CN" altLang="en-US" sz="1200" dirty="0">
                <a:latin typeface="微软雅黑" panose="020B0503020204020204" pitchFamily="34" charset="-122"/>
                <a:ea typeface="微软雅黑" panose="020B0503020204020204" pitchFamily="34" charset="-122"/>
              </a:rPr>
              <a:t>和一个</a:t>
            </a:r>
            <a:r>
              <a:rPr lang="zh-CN" altLang="en-US" sz="1200" dirty="0">
                <a:solidFill>
                  <a:srgbClr val="FF0000"/>
                </a:solidFill>
                <a:latin typeface="微软雅黑" panose="020B0503020204020204" pitchFamily="34" charset="-122"/>
                <a:ea typeface="微软雅黑" panose="020B0503020204020204" pitchFamily="34" charset="-122"/>
              </a:rPr>
              <a:t>链接域</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这个</a:t>
            </a:r>
            <a:r>
              <a:rPr lang="zh-CN" altLang="en-US" sz="1200" dirty="0">
                <a:solidFill>
                  <a:srgbClr val="FF0000"/>
                </a:solidFill>
                <a:latin typeface="微软雅黑" panose="020B0503020204020204" pitchFamily="34" charset="-122"/>
                <a:ea typeface="微软雅黑" panose="020B0503020204020204" pitchFamily="34" charset="-122"/>
              </a:rPr>
              <a:t>链接</a:t>
            </a:r>
            <a:r>
              <a:rPr lang="zh-CN" altLang="en-US" sz="1200" dirty="0">
                <a:latin typeface="微软雅黑" panose="020B0503020204020204" pitchFamily="34" charset="-122"/>
                <a:ea typeface="微软雅黑" panose="020B0503020204020204" pitchFamily="34" charset="-122"/>
              </a:rPr>
              <a:t>指向链表中的下一个节点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而</a:t>
            </a:r>
            <a:r>
              <a:rPr lang="zh-CN" altLang="en-US" sz="1200">
                <a:latin typeface="微软雅黑" panose="020B0503020204020204" pitchFamily="34" charset="-122"/>
                <a:ea typeface="微软雅黑" panose="020B0503020204020204" pitchFamily="34" charset="-122"/>
              </a:rPr>
              <a:t>最后一个</a:t>
            </a:r>
            <a:r>
              <a:rPr lang="zh-CN" altLang="en-US" sz="1200" dirty="0">
                <a:latin typeface="微软雅黑" panose="020B0503020204020204" pitchFamily="34" charset="-122"/>
                <a:ea typeface="微软雅黑" panose="020B0503020204020204" pitchFamily="34" charset="-122"/>
              </a:rPr>
              <a:t>节点的链接域则指向一个空值</a:t>
            </a: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833529" y="2424818"/>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11" name="直线箭头连接符 10"/>
          <p:cNvCxnSpPr>
            <a:stCxn id="9" idx="2"/>
          </p:cNvCxnSpPr>
          <p:nvPr/>
        </p:nvCxnSpPr>
        <p:spPr>
          <a:xfrm>
            <a:off x="4107803" y="2701817"/>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15177" y="3948543"/>
            <a:ext cx="5990743" cy="830997"/>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①</a:t>
            </a:r>
            <a:r>
              <a:rPr lang="zh-CN" altLang="en-US" sz="1200" dirty="0">
                <a:solidFill>
                  <a:srgbClr val="FF0000"/>
                </a:solidFill>
                <a:latin typeface="微软雅黑" panose="020B0503020204020204" pitchFamily="34" charset="-122"/>
                <a:ea typeface="微软雅黑" panose="020B0503020204020204" pitchFamily="34" charset="-122"/>
              </a:rPr>
              <a:t>表元素域</a:t>
            </a:r>
            <a:r>
              <a:rPr lang="en-GB" altLang="zh-CN" sz="1200" dirty="0" err="1">
                <a:solidFill>
                  <a:srgbClr val="FF0000"/>
                </a:solidFill>
                <a:latin typeface="微软雅黑" panose="020B0503020204020204" pitchFamily="34" charset="-122"/>
                <a:ea typeface="微软雅黑" panose="020B0503020204020204" pitchFamily="34" charset="-122"/>
              </a:rPr>
              <a:t>elem</a:t>
            </a:r>
            <a:r>
              <a:rPr lang="zh-CN" altLang="en-US" sz="1200" dirty="0">
                <a:latin typeface="微软雅黑" panose="020B0503020204020204" pitchFamily="34" charset="-122"/>
                <a:ea typeface="微软雅黑" panose="020B0503020204020204" pitchFamily="34" charset="-122"/>
              </a:rPr>
              <a:t>用来存放具体的数据</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a:t>
            </a:r>
            <a:r>
              <a:rPr lang="zh-CN" altLang="en-US" sz="1200" dirty="0">
                <a:solidFill>
                  <a:srgbClr val="FF0000"/>
                </a:solidFill>
                <a:latin typeface="微软雅黑" panose="020B0503020204020204" pitchFamily="34" charset="-122"/>
                <a:ea typeface="微软雅黑" panose="020B0503020204020204" pitchFamily="34" charset="-122"/>
              </a:rPr>
              <a:t>链接域</a:t>
            </a:r>
            <a:r>
              <a:rPr lang="en-GB" altLang="zh-CN" sz="1200" dirty="0">
                <a:solidFill>
                  <a:srgbClr val="FF0000"/>
                </a:solidFill>
                <a:latin typeface="微软雅黑" panose="020B0503020204020204" pitchFamily="34" charset="-122"/>
                <a:ea typeface="微软雅黑" panose="020B0503020204020204" pitchFamily="34" charset="-122"/>
              </a:rPr>
              <a:t>next</a:t>
            </a:r>
            <a:r>
              <a:rPr lang="zh-CN" altLang="en-US" sz="1200" dirty="0">
                <a:latin typeface="微软雅黑" panose="020B0503020204020204" pitchFamily="34" charset="-122"/>
                <a:ea typeface="微软雅黑" panose="020B0503020204020204" pitchFamily="34" charset="-122"/>
              </a:rPr>
              <a:t>用来存放下一个节点的位置</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③</a:t>
            </a:r>
            <a:r>
              <a:rPr lang="zh-CN" altLang="en-US" sz="1200" dirty="0">
                <a:solidFill>
                  <a:srgbClr val="FF0000"/>
                </a:solidFill>
                <a:latin typeface="微软雅黑" panose="020B0503020204020204" pitchFamily="34" charset="-122"/>
                <a:ea typeface="微软雅黑" panose="020B0503020204020204" pitchFamily="34" charset="-122"/>
              </a:rPr>
              <a:t>变量</a:t>
            </a:r>
            <a:r>
              <a:rPr lang="en-GB" altLang="zh-CN" sz="1200" dirty="0">
                <a:solidFill>
                  <a:srgbClr val="FF0000"/>
                </a:solidFill>
                <a:latin typeface="微软雅黑" panose="020B0503020204020204" pitchFamily="34" charset="-122"/>
                <a:ea typeface="微软雅黑" panose="020B0503020204020204" pitchFamily="34" charset="-122"/>
              </a:rPr>
              <a:t>head</a:t>
            </a:r>
            <a:r>
              <a:rPr lang="zh-CN" altLang="en-US" sz="1200" dirty="0">
                <a:latin typeface="微软雅黑" panose="020B0503020204020204" pitchFamily="34" charset="-122"/>
                <a:ea typeface="微软雅黑" panose="020B0503020204020204" pitchFamily="34" charset="-122"/>
              </a:rPr>
              <a:t>指向链表的头节点（首节点）的位置，从</a:t>
            </a:r>
            <a:r>
              <a:rPr lang="en-GB" altLang="zh-CN" sz="1200" dirty="0">
                <a:solidFill>
                  <a:srgbClr val="FF0000"/>
                </a:solidFill>
                <a:latin typeface="微软雅黑" panose="020B0503020204020204" pitchFamily="34" charset="-122"/>
                <a:ea typeface="微软雅黑" panose="020B0503020204020204" pitchFamily="34" charset="-122"/>
              </a:rPr>
              <a:t>head</a:t>
            </a:r>
            <a:r>
              <a:rPr lang="zh-CN" altLang="en-US" sz="1200" dirty="0">
                <a:latin typeface="微软雅黑" panose="020B0503020204020204" pitchFamily="34" charset="-122"/>
                <a:ea typeface="微软雅黑" panose="020B0503020204020204" pitchFamily="34" charset="-122"/>
              </a:rPr>
              <a:t>出发能找到表中的任意节点</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969436" y="2563317"/>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a:t>
            </a:r>
            <a:endParaRPr kumimoji="1" lang="zh-CN" altLang="en-US" sz="1200" dirty="0">
              <a:latin typeface="微软雅黑" panose="020B0503020204020204" pitchFamily="34" charset="-122"/>
              <a:ea typeface="微软雅黑" panose="020B0503020204020204" pitchFamily="34" charset="-122"/>
            </a:endParaRPr>
          </a:p>
        </p:txBody>
      </p:sp>
      <p:cxnSp>
        <p:nvCxnSpPr>
          <p:cNvPr id="82" name="直线箭头连接符 81"/>
          <p:cNvCxnSpPr/>
          <p:nvPr/>
        </p:nvCxnSpPr>
        <p:spPr>
          <a:xfrm>
            <a:off x="7020272" y="315122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596336" y="3015543"/>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算法的概念</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16.</a:t>
            </a:r>
            <a:r>
              <a:rPr lang="zh-CN" altLang="en-US" sz="2400" b="1" dirty="0">
                <a:solidFill>
                  <a:srgbClr val="595959"/>
                </a:solidFill>
                <a:latin typeface="微软雅黑" panose="020B0503020204020204" pitchFamily="34" charset="-122"/>
                <a:ea typeface="微软雅黑" panose="020B0503020204020204" pitchFamily="34" charset="-122"/>
              </a:rPr>
              <a:t>链表的代码实现</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16.1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链表节点如何定义</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 </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链表如何实现</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569660"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结点代码实现</a:t>
            </a:r>
            <a:endParaRPr kumimoji="1" lang="zh-CN" altLang="en-US" b="1" dirty="0">
              <a:latin typeface="微软雅黑" panose="020B0503020204020204" pitchFamily="34" charset="-122"/>
              <a:ea typeface="微软雅黑" panose="020B0503020204020204" pitchFamily="34" charset="-122"/>
            </a:endParaRPr>
          </a:p>
        </p:txBody>
      </p:sp>
      <p:sp>
        <p:nvSpPr>
          <p:cNvPr id="221" name="矩形 220"/>
          <p:cNvSpPr/>
          <p:nvPr/>
        </p:nvSpPr>
        <p:spPr>
          <a:xfrm>
            <a:off x="942096" y="2282229"/>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item</a:t>
            </a:r>
            <a:endParaRPr kumimoji="1" lang="zh-CN" altLang="en-US" dirty="0"/>
          </a:p>
        </p:txBody>
      </p:sp>
      <p:sp>
        <p:nvSpPr>
          <p:cNvPr id="222" name="矩形 221"/>
          <p:cNvSpPr/>
          <p:nvPr/>
        </p:nvSpPr>
        <p:spPr>
          <a:xfrm>
            <a:off x="1661879" y="2282229"/>
            <a:ext cx="720376" cy="639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next</a:t>
            </a:r>
            <a:endParaRPr kumimoji="1" lang="zh-CN" altLang="en-US" dirty="0"/>
          </a:p>
        </p:txBody>
      </p:sp>
      <p:sp>
        <p:nvSpPr>
          <p:cNvPr id="121" name="文本框 120"/>
          <p:cNvSpPr txBox="1"/>
          <p:nvPr/>
        </p:nvSpPr>
        <p:spPr>
          <a:xfrm>
            <a:off x="922261" y="1853090"/>
            <a:ext cx="646331"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表元素</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域</a:t>
            </a:r>
            <a:endParaRPr kumimoji="1" lang="zh-CN" altLang="en-US" sz="1200" dirty="0">
              <a:latin typeface="微软雅黑" panose="020B0503020204020204" pitchFamily="34" charset="-122"/>
              <a:ea typeface="微软雅黑" panose="020B0503020204020204" pitchFamily="34" charset="-122"/>
            </a:endParaRPr>
          </a:p>
        </p:txBody>
      </p:sp>
      <p:sp>
        <p:nvSpPr>
          <p:cNvPr id="122" name="文本框 121"/>
          <p:cNvSpPr txBox="1"/>
          <p:nvPr/>
        </p:nvSpPr>
        <p:spPr>
          <a:xfrm>
            <a:off x="1755759" y="1851670"/>
            <a:ext cx="800219" cy="46166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下一结点</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链接域</a:t>
            </a:r>
            <a:endParaRPr kumimoji="1" lang="zh-CN" altLang="en-US" sz="1200" dirty="0">
              <a:latin typeface="微软雅黑" panose="020B0503020204020204" pitchFamily="34" charset="-122"/>
              <a:ea typeface="微软雅黑" panose="020B0503020204020204" pitchFamily="34" charset="-122"/>
            </a:endParaRPr>
          </a:p>
        </p:txBody>
      </p:sp>
      <p:sp>
        <p:nvSpPr>
          <p:cNvPr id="123" name="文本框 122"/>
          <p:cNvSpPr txBox="1"/>
          <p:nvPr/>
        </p:nvSpPr>
        <p:spPr>
          <a:xfrm>
            <a:off x="1245426" y="3030509"/>
            <a:ext cx="95410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单链表结点</a:t>
            </a:r>
            <a:endParaRPr kumimoji="1" lang="zh-CN" altLang="en-US"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499992" y="1707654"/>
            <a:ext cx="2728962" cy="1993854"/>
          </a:xfrm>
          <a:prstGeom prst="rect">
            <a:avLst/>
          </a:prstGeom>
          <a:ln>
            <a:solidFill>
              <a:schemeClr val="tx1"/>
            </a:solidFill>
          </a:ln>
        </p:spPr>
      </p:pic>
      <p:sp>
        <p:nvSpPr>
          <p:cNvPr id="5" name="文本框 4"/>
          <p:cNvSpPr txBox="1"/>
          <p:nvPr/>
        </p:nvSpPr>
        <p:spPr>
          <a:xfrm>
            <a:off x="911641" y="4002294"/>
            <a:ext cx="2209259" cy="646331"/>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如果 </a:t>
            </a:r>
            <a:r>
              <a:rPr kumimoji="1" lang="en-US" altLang="zh-CN" sz="1200" dirty="0">
                <a:solidFill>
                  <a:srgbClr val="FF0000"/>
                </a:solidFill>
                <a:latin typeface="微软雅黑" panose="020B0503020204020204" pitchFamily="34" charset="-122"/>
                <a:ea typeface="微软雅黑" panose="020B0503020204020204" pitchFamily="34" charset="-122"/>
              </a:rPr>
              <a:t>node</a:t>
            </a:r>
            <a:r>
              <a:rPr kumimoji="1" lang="zh-CN" altLang="en-US" sz="1200" dirty="0">
                <a:solidFill>
                  <a:srgbClr val="FF0000"/>
                </a:solidFill>
                <a:latin typeface="微软雅黑" panose="020B0503020204020204" pitchFamily="34" charset="-122"/>
                <a:ea typeface="微软雅黑" panose="020B0503020204020204" pitchFamily="34" charset="-122"/>
              </a:rPr>
              <a:t> 是一个结点</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获取结点元素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node.item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获取下一个结点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node.next</a:t>
            </a:r>
            <a:r>
              <a:rPr kumimoji="1" lang="zh-CN" altLang="en-US" sz="1200" dirty="0">
                <a:latin typeface="微软雅黑" panose="020B0503020204020204" pitchFamily="34" charset="-122"/>
                <a:ea typeface="微软雅黑" panose="020B0503020204020204" pitchFamily="34" charset="-122"/>
              </a:rPr>
              <a:t>  </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单链表代码实现</a:t>
            </a:r>
            <a:endParaRPr kumimoji="1"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122677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1" name="矩形 10"/>
          <p:cNvSpPr/>
          <p:nvPr/>
        </p:nvSpPr>
        <p:spPr>
          <a:xfrm>
            <a:off x="1514810"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12" name="直线箭头连接符 11"/>
          <p:cNvCxnSpPr/>
          <p:nvPr/>
        </p:nvCxnSpPr>
        <p:spPr>
          <a:xfrm>
            <a:off x="1802842"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37890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4" name="矩形 13"/>
          <p:cNvSpPr/>
          <p:nvPr/>
        </p:nvSpPr>
        <p:spPr>
          <a:xfrm>
            <a:off x="266693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15" name="直线箭头连接符 14"/>
          <p:cNvCxnSpPr/>
          <p:nvPr/>
        </p:nvCxnSpPr>
        <p:spPr>
          <a:xfrm>
            <a:off x="2954970"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31034"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7" name="矩形 16"/>
          <p:cNvSpPr/>
          <p:nvPr/>
        </p:nvSpPr>
        <p:spPr>
          <a:xfrm>
            <a:off x="381906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8" name="文本框 17"/>
          <p:cNvSpPr txBox="1"/>
          <p:nvPr/>
        </p:nvSpPr>
        <p:spPr>
          <a:xfrm>
            <a:off x="920355" y="1548977"/>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19" name="直线箭头连接符 18"/>
          <p:cNvCxnSpPr>
            <a:stCxn id="18" idx="2"/>
          </p:cNvCxnSpPr>
          <p:nvPr/>
        </p:nvCxnSpPr>
        <p:spPr>
          <a:xfrm>
            <a:off x="1194629" y="1825976"/>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81757" y="1671452"/>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单链表</a:t>
            </a:r>
            <a:endParaRPr kumimoji="1"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62674" y="3211282"/>
            <a:ext cx="2973661" cy="1079773"/>
          </a:xfrm>
          <a:prstGeom prst="rect">
            <a:avLst/>
          </a:prstGeom>
          <a:ln>
            <a:solidFill>
              <a:schemeClr val="tx1"/>
            </a:solidFill>
          </a:ln>
        </p:spPr>
      </p:pic>
      <p:sp>
        <p:nvSpPr>
          <p:cNvPr id="6" name="文本框 5"/>
          <p:cNvSpPr txBox="1"/>
          <p:nvPr/>
        </p:nvSpPr>
        <p:spPr>
          <a:xfrm>
            <a:off x="1178963" y="2424316"/>
            <a:ext cx="651140"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node1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378906" y="2421292"/>
            <a:ext cx="651140"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node2</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476768" y="2429148"/>
            <a:ext cx="651140"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node3</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26" name="直线箭头连接符 25"/>
          <p:cNvCxnSpPr/>
          <p:nvPr/>
        </p:nvCxnSpPr>
        <p:spPr>
          <a:xfrm>
            <a:off x="4127908" y="228583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4782" y="2167407"/>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260898" y="3147814"/>
            <a:ext cx="2655214" cy="1754326"/>
          </a:xfrm>
          <a:prstGeom prst="rect">
            <a:avLst/>
          </a:prstGeom>
          <a:noFill/>
        </p:spPr>
        <p:txBody>
          <a:bodyPr wrap="none" rtlCol="0">
            <a:spAutoFit/>
          </a:bodyPr>
          <a:lstStyle/>
          <a:p>
            <a:r>
              <a:rPr lang="en-GB" altLang="zh-CN" sz="1200" dirty="0" err="1">
                <a:latin typeface="微软雅黑" panose="020B0503020204020204" pitchFamily="34" charset="-122"/>
                <a:ea typeface="微软雅黑" panose="020B0503020204020204" pitchFamily="34" charset="-122"/>
              </a:rPr>
              <a:t>is_empty</a:t>
            </a:r>
            <a:r>
              <a:rPr lang="en-GB"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链表是否为空</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length() </a:t>
            </a:r>
            <a:r>
              <a:rPr lang="zh-CN" altLang="en-US" sz="1200" dirty="0">
                <a:latin typeface="微软雅黑" panose="020B0503020204020204" pitchFamily="34" charset="-122"/>
                <a:ea typeface="微软雅黑" panose="020B0503020204020204" pitchFamily="34" charset="-122"/>
              </a:rPr>
              <a:t>链表长度</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travel() </a:t>
            </a:r>
            <a:r>
              <a:rPr lang="zh-CN" altLang="en-US" sz="1200" dirty="0">
                <a:latin typeface="微软雅黑" panose="020B0503020204020204" pitchFamily="34" charset="-122"/>
                <a:ea typeface="微软雅黑" panose="020B0503020204020204" pitchFamily="34" charset="-122"/>
              </a:rPr>
              <a:t>遍历整个链表</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add(item) </a:t>
            </a:r>
            <a:r>
              <a:rPr lang="zh-CN" altLang="en-US" sz="1200" dirty="0">
                <a:latin typeface="微软雅黑" panose="020B0503020204020204" pitchFamily="34" charset="-122"/>
                <a:ea typeface="微软雅黑" panose="020B0503020204020204" pitchFamily="34" charset="-122"/>
              </a:rPr>
              <a:t>链表头部添加元素</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append(item) </a:t>
            </a:r>
            <a:r>
              <a:rPr lang="zh-CN" altLang="en-US" sz="1200" dirty="0">
                <a:latin typeface="微软雅黑" panose="020B0503020204020204" pitchFamily="34" charset="-122"/>
                <a:ea typeface="微软雅黑" panose="020B0503020204020204" pitchFamily="34" charset="-122"/>
              </a:rPr>
              <a:t>链表尾部添加元素</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insert(</a:t>
            </a:r>
            <a:r>
              <a:rPr lang="en-GB" altLang="zh-CN" sz="1200" dirty="0" err="1">
                <a:latin typeface="微软雅黑" panose="020B0503020204020204" pitchFamily="34" charset="-122"/>
                <a:ea typeface="微软雅黑" panose="020B0503020204020204" pitchFamily="34" charset="-122"/>
              </a:rPr>
              <a:t>pos</a:t>
            </a:r>
            <a:r>
              <a:rPr lang="en-GB" altLang="zh-CN" sz="1200" dirty="0">
                <a:latin typeface="微软雅黑" panose="020B0503020204020204" pitchFamily="34" charset="-122"/>
                <a:ea typeface="微软雅黑" panose="020B0503020204020204" pitchFamily="34" charset="-122"/>
              </a:rPr>
              <a:t>, item) </a:t>
            </a:r>
            <a:r>
              <a:rPr lang="zh-CN" altLang="en-US" sz="1200" dirty="0">
                <a:latin typeface="微软雅黑" panose="020B0503020204020204" pitchFamily="34" charset="-122"/>
                <a:ea typeface="微软雅黑" panose="020B0503020204020204" pitchFamily="34" charset="-122"/>
              </a:rPr>
              <a:t>指定位置添加元素</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remove(item) </a:t>
            </a:r>
            <a:r>
              <a:rPr lang="zh-CN" altLang="en-US" sz="1200" dirty="0">
                <a:latin typeface="微软雅黑" panose="020B0503020204020204" pitchFamily="34" charset="-122"/>
                <a:ea typeface="微软雅黑" panose="020B0503020204020204" pitchFamily="34" charset="-122"/>
              </a:rPr>
              <a:t>删除节点</a:t>
            </a:r>
            <a:endParaRPr lang="zh-CN" altLang="en-US" sz="1200" dirty="0">
              <a:latin typeface="微软雅黑" panose="020B0503020204020204" pitchFamily="34" charset="-122"/>
              <a:ea typeface="微软雅黑" panose="020B0503020204020204" pitchFamily="34" charset="-122"/>
            </a:endParaRPr>
          </a:p>
          <a:p>
            <a:r>
              <a:rPr lang="en-GB" altLang="zh-CN" sz="1200" dirty="0">
                <a:latin typeface="微软雅黑" panose="020B0503020204020204" pitchFamily="34" charset="-122"/>
                <a:ea typeface="微软雅黑" panose="020B0503020204020204" pitchFamily="34" charset="-122"/>
              </a:rPr>
              <a:t>search(item) </a:t>
            </a:r>
            <a:r>
              <a:rPr lang="zh-CN" altLang="en-US" sz="1200" dirty="0">
                <a:latin typeface="微软雅黑" panose="020B0503020204020204" pitchFamily="34" charset="-122"/>
                <a:ea typeface="微软雅黑" panose="020B0503020204020204" pitchFamily="34" charset="-122"/>
              </a:rPr>
              <a:t>查找节点是否存在</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153089" y="4565357"/>
            <a:ext cx="4086696" cy="461665"/>
          </a:xfrm>
          <a:prstGeom prst="rect">
            <a:avLst/>
          </a:prstGeom>
          <a:noFill/>
        </p:spPr>
        <p:txBody>
          <a:bodyPr wrap="none" rtlCol="0">
            <a:spAutoFit/>
          </a:bodyPr>
          <a:lstStyle/>
          <a:p>
            <a:pPr fontAlgn="auto">
              <a:spcBef>
                <a:spcPts val="0"/>
              </a:spcBef>
              <a:spcAft>
                <a:spcPts val="0"/>
              </a:spcAft>
            </a:pPr>
            <a:r>
              <a:rPr lang="zh-CN" altLang="en-GB" sz="1200" dirty="0">
                <a:latin typeface="微软雅黑" panose="020B0503020204020204" pitchFamily="34" charset="-122"/>
                <a:ea typeface="微软雅黑" panose="020B0503020204020204" pitchFamily="34" charset="-122"/>
              </a:rPr>
              <a:t>通过</a:t>
            </a:r>
            <a:r>
              <a:rPr lang="en-GB" altLang="zh-CN" sz="1200" dirty="0">
                <a:solidFill>
                  <a:srgbClr val="FF0000"/>
                </a:solidFill>
                <a:latin typeface="微软雅黑" panose="020B0503020204020204" pitchFamily="34" charset="-122"/>
                <a:ea typeface="微软雅黑" panose="020B0503020204020204" pitchFamily="34" charset="-122"/>
              </a:rPr>
              <a:t>append(item) </a:t>
            </a:r>
            <a:r>
              <a:rPr lang="zh-CN" altLang="en-GB" sz="1200" dirty="0">
                <a:latin typeface="微软雅黑" panose="020B0503020204020204" pitchFamily="34" charset="-122"/>
                <a:ea typeface="微软雅黑" panose="020B0503020204020204" pitchFamily="34" charset="-122"/>
              </a:rPr>
              <a:t>方法</a:t>
            </a:r>
            <a:r>
              <a:rPr lang="zh-CN" altLang="en-US" sz="1200" dirty="0">
                <a:latin typeface="微软雅黑" panose="020B0503020204020204" pitchFamily="34" charset="-122"/>
                <a:ea typeface="微软雅黑" panose="020B0503020204020204" pitchFamily="34" charset="-122"/>
              </a:rPr>
              <a:t>不断添加元素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最终实现单链表</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07904" y="1707654"/>
            <a:ext cx="52566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按照存储方式 </a:t>
            </a:r>
            <a:r>
              <a:rPr kumimoji="1" lang="en-US" altLang="zh-CN"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 </a:t>
            </a:r>
            <a:r>
              <a:rPr kumimoji="1" lang="zh-CN" altLang="en-US" sz="1000" dirty="0">
                <a:solidFill>
                  <a:srgbClr val="FF0000"/>
                </a:solidFill>
                <a:latin typeface="微软雅黑" panose="020B0503020204020204" pitchFamily="34" charset="-122"/>
                <a:ea typeface="微软雅黑" panose="020B0503020204020204" pitchFamily="34" charset="-122"/>
              </a:rPr>
              <a:t>线性结构</a:t>
            </a:r>
            <a:r>
              <a:rPr kumimoji="1" lang="zh-CN" altLang="en-US" sz="1000" dirty="0">
                <a:latin typeface="微软雅黑" panose="020B0503020204020204" pitchFamily="34" charset="-122"/>
                <a:ea typeface="微软雅黑" panose="020B0503020204020204" pitchFamily="34" charset="-122"/>
              </a:rPr>
              <a:t>可以分为</a:t>
            </a:r>
            <a:r>
              <a:rPr kumimoji="1" lang="zh-CN" altLang="en-US" sz="1000" dirty="0">
                <a:solidFill>
                  <a:srgbClr val="FF0000"/>
                </a:solidFill>
                <a:latin typeface="微软雅黑" panose="020B0503020204020204" pitchFamily="34" charset="-122"/>
                <a:ea typeface="微软雅黑" panose="020B0503020204020204" pitchFamily="34" charset="-122"/>
              </a:rPr>
              <a:t>顺序表</a:t>
            </a:r>
            <a:r>
              <a:rPr kumimoji="1" lang="zh-CN" altLang="en-US" sz="1000" dirty="0">
                <a:latin typeface="微软雅黑" panose="020B0503020204020204" pitchFamily="34" charset="-122"/>
                <a:ea typeface="微软雅黑" panose="020B0503020204020204" pitchFamily="34" charset="-122"/>
              </a:rPr>
              <a:t>和</a:t>
            </a:r>
            <a:r>
              <a:rPr kumimoji="1" lang="zh-CN" altLang="en-US" sz="1000" dirty="0">
                <a:solidFill>
                  <a:srgbClr val="FF0000"/>
                </a:solidFill>
                <a:latin typeface="微软雅黑" panose="020B0503020204020204" pitchFamily="34" charset="-122"/>
                <a:ea typeface="微软雅黑" panose="020B0503020204020204" pitchFamily="34" charset="-122"/>
              </a:rPr>
              <a:t>链表</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链表</a:t>
            </a:r>
            <a:r>
              <a:rPr kumimoji="1" lang="en-US" altLang="zh-CN"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 不需要</a:t>
            </a:r>
            <a:r>
              <a:rPr kumimoji="1" lang="zh-CN" altLang="en-US" sz="1000" dirty="0">
                <a:solidFill>
                  <a:srgbClr val="FF0000"/>
                </a:solidFill>
                <a:latin typeface="微软雅黑" panose="020B0503020204020204" pitchFamily="34" charset="-122"/>
                <a:ea typeface="微软雅黑" panose="020B0503020204020204" pitchFamily="34" charset="-122"/>
              </a:rPr>
              <a:t>连续的存储空间</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实现链表</a:t>
            </a:r>
            <a:r>
              <a:rPr kumimoji="1" lang="en-US" altLang="zh-CN" sz="1000" dirty="0">
                <a:solidFill>
                  <a:srgbClr val="FF0000"/>
                </a:solidFill>
                <a:latin typeface="微软雅黑" panose="020B0503020204020204" pitchFamily="34" charset="-122"/>
                <a:ea typeface="微软雅黑" panose="020B0503020204020204" pitchFamily="34" charset="-122"/>
              </a:rPr>
              <a:t>:</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①结点类</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②单链表类 </a:t>
            </a:r>
            <a:r>
              <a:rPr kumimoji="1" lang="en-US" altLang="zh-CN" sz="1000" dirty="0">
                <a:latin typeface="微软雅黑" panose="020B0503020204020204" pitchFamily="34" charset="-122"/>
                <a:ea typeface="微软雅黑" panose="020B0503020204020204" pitchFamily="34" charset="-122"/>
              </a:rPr>
              <a:t>:</a:t>
            </a:r>
            <a:r>
              <a:rPr kumimoji="1" lang="zh-CN" altLang="en-US" sz="1000" dirty="0">
                <a:latin typeface="微软雅黑" panose="020B0503020204020204" pitchFamily="34" charset="-122"/>
                <a:ea typeface="微软雅黑" panose="020B0503020204020204" pitchFamily="34" charset="-122"/>
              </a:rPr>
              <a:t> 由多个结点组成</a:t>
            </a:r>
            <a:endParaRPr kumimoji="1" lang="zh-CN" altLang="en-US"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链表判空 </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 长度 </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 遍历</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链表增加节点</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链表删除节点</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2239" y="1635646"/>
            <a:ext cx="3482043" cy="1670778"/>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能够代码实现链表的判空 </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能够代码实现链表的长度测定</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能够代码实现链表的遍历</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17.</a:t>
            </a:r>
            <a:r>
              <a:rPr lang="zh-CN" altLang="en-US" sz="2400" b="1" dirty="0">
                <a:solidFill>
                  <a:srgbClr val="595959"/>
                </a:solidFill>
                <a:latin typeface="微软雅黑" panose="020B0503020204020204" pitchFamily="34" charset="-122"/>
                <a:ea typeface="微软雅黑" panose="020B0503020204020204" pitchFamily="34" charset="-122"/>
              </a:rPr>
              <a:t>链表的判空</a:t>
            </a:r>
            <a:r>
              <a:rPr lang="en-US" altLang="zh-CN" sz="2400" b="1" dirty="0">
                <a:solidFill>
                  <a:srgbClr val="595959"/>
                </a:solidFill>
                <a:latin typeface="微软雅黑" panose="020B0503020204020204" pitchFamily="34" charset="-122"/>
                <a:ea typeface="微软雅黑" panose="020B0503020204020204" pitchFamily="34" charset="-122"/>
              </a:rPr>
              <a:t>, </a:t>
            </a:r>
            <a:r>
              <a:rPr lang="zh-CN" altLang="en-US" sz="2400" b="1" dirty="0">
                <a:solidFill>
                  <a:srgbClr val="595959"/>
                </a:solidFill>
                <a:latin typeface="微软雅黑" panose="020B0503020204020204" pitchFamily="34" charset="-122"/>
                <a:ea typeface="微软雅黑" panose="020B0503020204020204" pitchFamily="34" charset="-122"/>
              </a:rPr>
              <a:t>长度和遍历</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17.1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链表的判空实现</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 </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长度实现和遍历方法实现</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链表判空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长度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遍历</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338828"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链表的判空</a:t>
            </a:r>
            <a:endParaRPr kumimoji="1" lang="zh-CN" altLang="en-US"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508104" y="2005641"/>
            <a:ext cx="2933563" cy="2295129"/>
          </a:xfrm>
          <a:prstGeom prst="rect">
            <a:avLst/>
          </a:prstGeom>
          <a:ln>
            <a:solidFill>
              <a:schemeClr val="tx1"/>
            </a:solidFill>
          </a:ln>
        </p:spPr>
      </p:pic>
      <p:sp>
        <p:nvSpPr>
          <p:cNvPr id="27" name="矩形 26"/>
          <p:cNvSpPr/>
          <p:nvPr/>
        </p:nvSpPr>
        <p:spPr>
          <a:xfrm>
            <a:off x="122677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8" name="矩形 27"/>
          <p:cNvSpPr/>
          <p:nvPr/>
        </p:nvSpPr>
        <p:spPr>
          <a:xfrm>
            <a:off x="1514810"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29" name="直线箭头连接符 28"/>
          <p:cNvCxnSpPr/>
          <p:nvPr/>
        </p:nvCxnSpPr>
        <p:spPr>
          <a:xfrm>
            <a:off x="1802842"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37890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1" name="矩形 30"/>
          <p:cNvSpPr/>
          <p:nvPr/>
        </p:nvSpPr>
        <p:spPr>
          <a:xfrm>
            <a:off x="2666938"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cxnSp>
        <p:nvCxnSpPr>
          <p:cNvPr id="32" name="直线箭头连接符 31"/>
          <p:cNvCxnSpPr/>
          <p:nvPr/>
        </p:nvCxnSpPr>
        <p:spPr>
          <a:xfrm>
            <a:off x="2954970" y="227537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531034"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4" name="矩形 33"/>
          <p:cNvSpPr/>
          <p:nvPr/>
        </p:nvSpPr>
        <p:spPr>
          <a:xfrm>
            <a:off x="3819066" y="2139702"/>
            <a:ext cx="288032" cy="2922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5" name="文本框 34"/>
          <p:cNvSpPr txBox="1"/>
          <p:nvPr/>
        </p:nvSpPr>
        <p:spPr>
          <a:xfrm>
            <a:off x="920355" y="1548977"/>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36" name="直线箭头连接符 35"/>
          <p:cNvCxnSpPr>
            <a:stCxn id="35" idx="2"/>
          </p:cNvCxnSpPr>
          <p:nvPr/>
        </p:nvCxnSpPr>
        <p:spPr>
          <a:xfrm>
            <a:off x="1194629" y="1825976"/>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4127908" y="228583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724782" y="2167407"/>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987388" y="3231538"/>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6" name="直线箭头连接符 45"/>
          <p:cNvCxnSpPr>
            <a:stCxn id="45" idx="2"/>
          </p:cNvCxnSpPr>
          <p:nvPr/>
        </p:nvCxnSpPr>
        <p:spPr>
          <a:xfrm>
            <a:off x="1261662" y="3508537"/>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83806" y="3829878"/>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510405" y="1728642"/>
            <a:ext cx="800219"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非空链表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587348" y="3639776"/>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空链表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链表判空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长度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遍历</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800493"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链表的长度测量</a:t>
            </a:r>
            <a:endParaRPr kumimoji="1"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1253896" y="208580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8" name="矩形 27"/>
          <p:cNvSpPr/>
          <p:nvPr/>
        </p:nvSpPr>
        <p:spPr>
          <a:xfrm>
            <a:off x="1727684" y="208580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9" name="直线箭头连接符 28"/>
          <p:cNvCxnSpPr/>
          <p:nvPr/>
        </p:nvCxnSpPr>
        <p:spPr>
          <a:xfrm>
            <a:off x="2287174"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3896516"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53209" y="1404961"/>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36" name="直线箭头连接符 35"/>
          <p:cNvCxnSpPr>
            <a:stCxn id="35" idx="2"/>
          </p:cNvCxnSpPr>
          <p:nvPr/>
        </p:nvCxnSpPr>
        <p:spPr>
          <a:xfrm>
            <a:off x="1227483" y="1681960"/>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5452878"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049752" y="2093281"/>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5" name="上箭头 4"/>
          <p:cNvSpPr/>
          <p:nvPr/>
        </p:nvSpPr>
        <p:spPr>
          <a:xfrm flipH="1">
            <a:off x="1705074"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520184" y="2951988"/>
            <a:ext cx="899605" cy="461665"/>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0</a:t>
            </a:r>
            <a:endParaRPr kumimoji="1" lang="zh-CN" altLang="en-US" sz="1200" dirty="0">
              <a:latin typeface="微软雅黑" panose="020B0503020204020204" pitchFamily="34" charset="-122"/>
              <a:ea typeface="微软雅黑" panose="020B0503020204020204" pitchFamily="34" charset="-122"/>
            </a:endParaRPr>
          </a:p>
        </p:txBody>
      </p:sp>
      <p:sp>
        <p:nvSpPr>
          <p:cNvPr id="24" name="矩形 23"/>
          <p:cNvSpPr/>
          <p:nvPr/>
        </p:nvSpPr>
        <p:spPr>
          <a:xfrm>
            <a:off x="2908957"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5" name="矩形 24"/>
          <p:cNvSpPr/>
          <p:nvPr/>
        </p:nvSpPr>
        <p:spPr>
          <a:xfrm>
            <a:off x="3382745"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26" name="矩形 25"/>
          <p:cNvSpPr/>
          <p:nvPr/>
        </p:nvSpPr>
        <p:spPr>
          <a:xfrm>
            <a:off x="4540540"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7" name="矩形 36"/>
          <p:cNvSpPr/>
          <p:nvPr/>
        </p:nvSpPr>
        <p:spPr>
          <a:xfrm>
            <a:off x="5014328"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8" name="文本框 7"/>
          <p:cNvSpPr txBox="1"/>
          <p:nvPr/>
        </p:nvSpPr>
        <p:spPr>
          <a:xfrm>
            <a:off x="950284" y="3718933"/>
            <a:ext cx="1784463" cy="1384995"/>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0</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8" name="上箭头 37"/>
          <p:cNvSpPr/>
          <p:nvPr/>
        </p:nvSpPr>
        <p:spPr>
          <a:xfrm flipH="1">
            <a:off x="3403298"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p:cNvSpPr txBox="1"/>
          <p:nvPr/>
        </p:nvSpPr>
        <p:spPr>
          <a:xfrm>
            <a:off x="3218408"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0" name="上箭头 39"/>
          <p:cNvSpPr/>
          <p:nvPr/>
        </p:nvSpPr>
        <p:spPr>
          <a:xfrm flipH="1">
            <a:off x="5055803" y="2509666"/>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70913" y="2953430"/>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4" name="上箭头 43"/>
          <p:cNvSpPr/>
          <p:nvPr/>
        </p:nvSpPr>
        <p:spPr>
          <a:xfrm flipH="1">
            <a:off x="6338529"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6153639"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grpId="1" nodeType="clickEffect">
                                  <p:stCondLst>
                                    <p:cond delay="0"/>
                                  </p:stCondLst>
                                  <p:childTnLst>
                                    <p:animEffect transition="out" filter="dissolve">
                                      <p:cBhvr>
                                        <p:cTn id="42" dur="10"/>
                                        <p:tgtEl>
                                          <p:spTgt spid="5"/>
                                        </p:tgtEl>
                                      </p:cBhvr>
                                    </p:animEffect>
                                    <p:set>
                                      <p:cBhvr>
                                        <p:cTn id="43" dur="1" fill="hold">
                                          <p:stCondLst>
                                            <p:cond delay="9"/>
                                          </p:stCondLst>
                                        </p:cTn>
                                        <p:tgtEl>
                                          <p:spTgt spid="5"/>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10"/>
                                        <p:tgtEl>
                                          <p:spTgt spid="6"/>
                                        </p:tgtEl>
                                      </p:cBhvr>
                                    </p:animEffect>
                                    <p:set>
                                      <p:cBhvr>
                                        <p:cTn id="46" dur="1" fill="hold">
                                          <p:stCondLst>
                                            <p:cond delay="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10"/>
                                        <p:tgtEl>
                                          <p:spTgt spid="38"/>
                                        </p:tgtEl>
                                      </p:cBhvr>
                                    </p:animEffect>
                                    <p:set>
                                      <p:cBhvr>
                                        <p:cTn id="57" dur="1" fill="hold">
                                          <p:stCondLst>
                                            <p:cond delay="9"/>
                                          </p:stCondLst>
                                        </p:cTn>
                                        <p:tgtEl>
                                          <p:spTgt spid="38"/>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10"/>
                                        <p:tgtEl>
                                          <p:spTgt spid="39"/>
                                        </p:tgtEl>
                                      </p:cBhvr>
                                    </p:animEffect>
                                    <p:set>
                                      <p:cBhvr>
                                        <p:cTn id="60" dur="1" fill="hold">
                                          <p:stCondLst>
                                            <p:cond delay="9"/>
                                          </p:stCondLst>
                                        </p:cTn>
                                        <p:tgtEl>
                                          <p:spTgt spid="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1" nodeType="clickEffect">
                                  <p:stCondLst>
                                    <p:cond delay="0"/>
                                  </p:stCondLst>
                                  <p:childTnLst>
                                    <p:animEffect transition="out" filter="dissolve">
                                      <p:cBhvr>
                                        <p:cTn id="70" dur="10"/>
                                        <p:tgtEl>
                                          <p:spTgt spid="40"/>
                                        </p:tgtEl>
                                      </p:cBhvr>
                                    </p:animEffect>
                                    <p:set>
                                      <p:cBhvr>
                                        <p:cTn id="71" dur="1" fill="hold">
                                          <p:stCondLst>
                                            <p:cond delay="9"/>
                                          </p:stCondLst>
                                        </p:cTn>
                                        <p:tgtEl>
                                          <p:spTgt spid="40"/>
                                        </p:tgtEl>
                                        <p:attrNameLst>
                                          <p:attrName>style.visibility</p:attrName>
                                        </p:attrNameLst>
                                      </p:cBhvr>
                                      <p:to>
                                        <p:strVal val="hidden"/>
                                      </p:to>
                                    </p:set>
                                  </p:childTnLst>
                                </p:cTn>
                              </p:par>
                              <p:par>
                                <p:cTn id="72" presetID="9" presetClass="exit" presetSubtype="0" fill="hold" grpId="1" nodeType="withEffect">
                                  <p:stCondLst>
                                    <p:cond delay="0"/>
                                  </p:stCondLst>
                                  <p:childTnLst>
                                    <p:animEffect transition="out" filter="dissolve">
                                      <p:cBhvr>
                                        <p:cTn id="73" dur="10"/>
                                        <p:tgtEl>
                                          <p:spTgt spid="43"/>
                                        </p:tgtEl>
                                      </p:cBhvr>
                                    </p:animEffect>
                                    <p:set>
                                      <p:cBhvr>
                                        <p:cTn id="74" dur="1" fill="hold">
                                          <p:stCondLst>
                                            <p:cond delay="9"/>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xit" presetSubtype="0" fill="hold" grpId="1" nodeType="clickEffect">
                                  <p:stCondLst>
                                    <p:cond delay="0"/>
                                  </p:stCondLst>
                                  <p:childTnLst>
                                    <p:animEffect transition="out" filter="dissolve">
                                      <p:cBhvr>
                                        <p:cTn id="84" dur="10"/>
                                        <p:tgtEl>
                                          <p:spTgt spid="44"/>
                                        </p:tgtEl>
                                      </p:cBhvr>
                                    </p:animEffect>
                                    <p:set>
                                      <p:cBhvr>
                                        <p:cTn id="85" dur="1" fill="hold">
                                          <p:stCondLst>
                                            <p:cond delay="9"/>
                                          </p:stCondLst>
                                        </p:cTn>
                                        <p:tgtEl>
                                          <p:spTgt spid="44"/>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10"/>
                                        <p:tgtEl>
                                          <p:spTgt spid="47"/>
                                        </p:tgtEl>
                                      </p:cBhvr>
                                    </p:animEffect>
                                    <p:set>
                                      <p:cBhvr>
                                        <p:cTn id="88" dur="1" fill="hold">
                                          <p:stCondLst>
                                            <p:cond delay="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35" grpId="0"/>
      <p:bldP spid="42" grpId="0"/>
      <p:bldP spid="5" grpId="0" bldLvl="0" animBg="1"/>
      <p:bldP spid="5" grpId="1" bldLvl="0" animBg="1"/>
      <p:bldP spid="6" grpId="0"/>
      <p:bldP spid="6" grpId="1"/>
      <p:bldP spid="24" grpId="0" bldLvl="0" animBg="1"/>
      <p:bldP spid="25" grpId="0" bldLvl="0" animBg="1"/>
      <p:bldP spid="26" grpId="0" bldLvl="0" animBg="1"/>
      <p:bldP spid="37" grpId="0" bldLvl="0" animBg="1"/>
      <p:bldP spid="8" grpId="0"/>
      <p:bldP spid="38" grpId="0" bldLvl="0" animBg="1"/>
      <p:bldP spid="38" grpId="1" bldLvl="0" animBg="1"/>
      <p:bldP spid="39" grpId="0"/>
      <p:bldP spid="39" grpId="1"/>
      <p:bldP spid="40" grpId="0" bldLvl="0" animBg="1"/>
      <p:bldP spid="40" grpId="1" bldLvl="0" animBg="1"/>
      <p:bldP spid="43" grpId="0"/>
      <p:bldP spid="43" grpId="1"/>
      <p:bldP spid="44" grpId="0" bldLvl="0" animBg="1"/>
      <p:bldP spid="44" grpId="1" bldLvl="0" animBg="1"/>
      <p:bldP spid="47" grpId="0"/>
      <p:bldP spid="47"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链表判空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长度 </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遍历</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11641" y="832303"/>
            <a:ext cx="1338828"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链表的遍历</a:t>
            </a:r>
            <a:endParaRPr kumimoji="1"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1253896" y="208580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8" name="矩形 27"/>
          <p:cNvSpPr/>
          <p:nvPr/>
        </p:nvSpPr>
        <p:spPr>
          <a:xfrm>
            <a:off x="1727684" y="208580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9" name="直线箭头连接符 28"/>
          <p:cNvCxnSpPr/>
          <p:nvPr/>
        </p:nvCxnSpPr>
        <p:spPr>
          <a:xfrm>
            <a:off x="2287174"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3896516"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53209" y="1404961"/>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36" name="直线箭头连接符 35"/>
          <p:cNvCxnSpPr>
            <a:stCxn id="35" idx="2"/>
          </p:cNvCxnSpPr>
          <p:nvPr/>
        </p:nvCxnSpPr>
        <p:spPr>
          <a:xfrm>
            <a:off x="1227483" y="1681960"/>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5452878" y="221171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049752" y="2093281"/>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5" name="上箭头 4"/>
          <p:cNvSpPr/>
          <p:nvPr/>
        </p:nvSpPr>
        <p:spPr>
          <a:xfrm flipH="1">
            <a:off x="1705074"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520184" y="2951988"/>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24" name="矩形 23"/>
          <p:cNvSpPr/>
          <p:nvPr/>
        </p:nvSpPr>
        <p:spPr>
          <a:xfrm>
            <a:off x="2908957"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5" name="矩形 24"/>
          <p:cNvSpPr/>
          <p:nvPr/>
        </p:nvSpPr>
        <p:spPr>
          <a:xfrm>
            <a:off x="3382745"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26" name="矩形 25"/>
          <p:cNvSpPr/>
          <p:nvPr/>
        </p:nvSpPr>
        <p:spPr>
          <a:xfrm>
            <a:off x="4540540" y="2080839"/>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7" name="矩形 36"/>
          <p:cNvSpPr/>
          <p:nvPr/>
        </p:nvSpPr>
        <p:spPr>
          <a:xfrm>
            <a:off x="5014328" y="2080838"/>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8" name="文本框 7"/>
          <p:cNvSpPr txBox="1"/>
          <p:nvPr/>
        </p:nvSpPr>
        <p:spPr>
          <a:xfrm>
            <a:off x="950284" y="3718933"/>
            <a:ext cx="1784463" cy="120032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print(</a:t>
            </a:r>
            <a:r>
              <a:rPr kumimoji="1" lang="en-US" altLang="zh-CN" sz="1200" dirty="0" err="1">
                <a:latin typeface="微软雅黑" panose="020B0503020204020204" pitchFamily="34" charset="-122"/>
                <a:ea typeface="微软雅黑" panose="020B0503020204020204" pitchFamily="34" charset="-122"/>
              </a:rPr>
              <a:t>cur.item</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8" name="上箭头 37"/>
          <p:cNvSpPr/>
          <p:nvPr/>
        </p:nvSpPr>
        <p:spPr>
          <a:xfrm flipH="1">
            <a:off x="3403298"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p:cNvSpPr txBox="1"/>
          <p:nvPr/>
        </p:nvSpPr>
        <p:spPr>
          <a:xfrm>
            <a:off x="3218408"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0" name="上箭头 39"/>
          <p:cNvSpPr/>
          <p:nvPr/>
        </p:nvSpPr>
        <p:spPr>
          <a:xfrm flipH="1">
            <a:off x="5055803" y="2509666"/>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4870913" y="2953430"/>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4" name="上箭头 43"/>
          <p:cNvSpPr/>
          <p:nvPr/>
        </p:nvSpPr>
        <p:spPr>
          <a:xfrm flipH="1">
            <a:off x="6338529" y="2508224"/>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6153639" y="2951988"/>
            <a:ext cx="899605" cy="646331"/>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count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xit" presetSubtype="0" fill="hold" grpId="1" nodeType="clickEffect">
                                  <p:stCondLst>
                                    <p:cond delay="0"/>
                                  </p:stCondLst>
                                  <p:childTnLst>
                                    <p:animEffect transition="out" filter="dissolve">
                                      <p:cBhvr>
                                        <p:cTn id="42" dur="10"/>
                                        <p:tgtEl>
                                          <p:spTgt spid="5"/>
                                        </p:tgtEl>
                                      </p:cBhvr>
                                    </p:animEffect>
                                    <p:set>
                                      <p:cBhvr>
                                        <p:cTn id="43" dur="1" fill="hold">
                                          <p:stCondLst>
                                            <p:cond delay="9"/>
                                          </p:stCondLst>
                                        </p:cTn>
                                        <p:tgtEl>
                                          <p:spTgt spid="5"/>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10"/>
                                        <p:tgtEl>
                                          <p:spTgt spid="6"/>
                                        </p:tgtEl>
                                      </p:cBhvr>
                                    </p:animEffect>
                                    <p:set>
                                      <p:cBhvr>
                                        <p:cTn id="46" dur="1" fill="hold">
                                          <p:stCondLst>
                                            <p:cond delay="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10"/>
                                        <p:tgtEl>
                                          <p:spTgt spid="38"/>
                                        </p:tgtEl>
                                      </p:cBhvr>
                                    </p:animEffect>
                                    <p:set>
                                      <p:cBhvr>
                                        <p:cTn id="57" dur="1" fill="hold">
                                          <p:stCondLst>
                                            <p:cond delay="9"/>
                                          </p:stCondLst>
                                        </p:cTn>
                                        <p:tgtEl>
                                          <p:spTgt spid="38"/>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10"/>
                                        <p:tgtEl>
                                          <p:spTgt spid="39"/>
                                        </p:tgtEl>
                                      </p:cBhvr>
                                    </p:animEffect>
                                    <p:set>
                                      <p:cBhvr>
                                        <p:cTn id="60" dur="1" fill="hold">
                                          <p:stCondLst>
                                            <p:cond delay="9"/>
                                          </p:stCondLst>
                                        </p:cTn>
                                        <p:tgtEl>
                                          <p:spTgt spid="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1" nodeType="clickEffect">
                                  <p:stCondLst>
                                    <p:cond delay="0"/>
                                  </p:stCondLst>
                                  <p:childTnLst>
                                    <p:animEffect transition="out" filter="dissolve">
                                      <p:cBhvr>
                                        <p:cTn id="70" dur="10"/>
                                        <p:tgtEl>
                                          <p:spTgt spid="40"/>
                                        </p:tgtEl>
                                      </p:cBhvr>
                                    </p:animEffect>
                                    <p:set>
                                      <p:cBhvr>
                                        <p:cTn id="71" dur="1" fill="hold">
                                          <p:stCondLst>
                                            <p:cond delay="9"/>
                                          </p:stCondLst>
                                        </p:cTn>
                                        <p:tgtEl>
                                          <p:spTgt spid="40"/>
                                        </p:tgtEl>
                                        <p:attrNameLst>
                                          <p:attrName>style.visibility</p:attrName>
                                        </p:attrNameLst>
                                      </p:cBhvr>
                                      <p:to>
                                        <p:strVal val="hidden"/>
                                      </p:to>
                                    </p:set>
                                  </p:childTnLst>
                                </p:cTn>
                              </p:par>
                              <p:par>
                                <p:cTn id="72" presetID="9" presetClass="exit" presetSubtype="0" fill="hold" grpId="1" nodeType="withEffect">
                                  <p:stCondLst>
                                    <p:cond delay="0"/>
                                  </p:stCondLst>
                                  <p:childTnLst>
                                    <p:animEffect transition="out" filter="dissolve">
                                      <p:cBhvr>
                                        <p:cTn id="73" dur="10"/>
                                        <p:tgtEl>
                                          <p:spTgt spid="43"/>
                                        </p:tgtEl>
                                      </p:cBhvr>
                                    </p:animEffect>
                                    <p:set>
                                      <p:cBhvr>
                                        <p:cTn id="74" dur="1" fill="hold">
                                          <p:stCondLst>
                                            <p:cond delay="9"/>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xit" presetSubtype="0" fill="hold" grpId="1" nodeType="clickEffect">
                                  <p:stCondLst>
                                    <p:cond delay="0"/>
                                  </p:stCondLst>
                                  <p:childTnLst>
                                    <p:animEffect transition="out" filter="dissolve">
                                      <p:cBhvr>
                                        <p:cTn id="84" dur="10"/>
                                        <p:tgtEl>
                                          <p:spTgt spid="44"/>
                                        </p:tgtEl>
                                      </p:cBhvr>
                                    </p:animEffect>
                                    <p:set>
                                      <p:cBhvr>
                                        <p:cTn id="85" dur="1" fill="hold">
                                          <p:stCondLst>
                                            <p:cond delay="9"/>
                                          </p:stCondLst>
                                        </p:cTn>
                                        <p:tgtEl>
                                          <p:spTgt spid="44"/>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10"/>
                                        <p:tgtEl>
                                          <p:spTgt spid="47"/>
                                        </p:tgtEl>
                                      </p:cBhvr>
                                    </p:animEffect>
                                    <p:set>
                                      <p:cBhvr>
                                        <p:cTn id="88" dur="1" fill="hold">
                                          <p:stCondLst>
                                            <p:cond delay="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35" grpId="0"/>
      <p:bldP spid="42" grpId="0"/>
      <p:bldP spid="5" grpId="0" bldLvl="0" animBg="1"/>
      <p:bldP spid="5" grpId="1" bldLvl="0" animBg="1"/>
      <p:bldP spid="6" grpId="0"/>
      <p:bldP spid="6" grpId="1"/>
      <p:bldP spid="24" grpId="0" bldLvl="0" animBg="1"/>
      <p:bldP spid="25" grpId="0" bldLvl="0" animBg="1"/>
      <p:bldP spid="26" grpId="0" bldLvl="0" animBg="1"/>
      <p:bldP spid="37" grpId="0" bldLvl="0" animBg="1"/>
      <p:bldP spid="8" grpId="0"/>
      <p:bldP spid="38" grpId="0" bldLvl="0" animBg="1"/>
      <p:bldP spid="38" grpId="1" bldLvl="0" animBg="1"/>
      <p:bldP spid="39" grpId="0"/>
      <p:bldP spid="39" grpId="1"/>
      <p:bldP spid="40" grpId="0" bldLvl="0" animBg="1"/>
      <p:bldP spid="40" grpId="1" bldLvl="0" animBg="1"/>
      <p:bldP spid="43" grpId="0"/>
      <p:bldP spid="43" grpId="1"/>
      <p:bldP spid="44" grpId="0" bldLvl="0" animBg="1"/>
      <p:bldP spid="44" grpId="1" bldLvl="0" animBg="1"/>
      <p:bldP spid="47" grpId="0"/>
      <p:bldP spid="4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2542684"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zh-CN" dirty="0">
                <a:latin typeface="微软雅黑" panose="020B0503020204020204" pitchFamily="34" charset="-122"/>
                <a:ea typeface="微软雅黑" panose="020B0503020204020204" pitchFamily="34" charset="-122"/>
              </a:rPr>
              <a:t>记忆算法的</a:t>
            </a:r>
            <a:r>
              <a:rPr lang="zh-CN" altLang="en-US" dirty="0">
                <a:latin typeface="微软雅黑" panose="020B0503020204020204" pitchFamily="34" charset="-122"/>
                <a:ea typeface="微软雅黑" panose="020B0503020204020204" pitchFamily="34" charset="-122"/>
              </a:rPr>
              <a:t>五大</a:t>
            </a:r>
            <a:r>
              <a:rPr lang="zh-CN" altLang="zh-CN" dirty="0">
                <a:latin typeface="微软雅黑" panose="020B0503020204020204" pitchFamily="34" charset="-122"/>
                <a:ea typeface="微软雅黑" panose="020B0503020204020204" pitchFamily="34" charset="-122"/>
              </a:rPr>
              <a:t>标准</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Contents</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链表判空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长度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遍历</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链表增加节点</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链表删除节点</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25121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能够代码实现链表增加结点</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18.</a:t>
            </a:r>
            <a:r>
              <a:rPr lang="zh-CN" altLang="en-US" sz="2400" b="1" dirty="0">
                <a:solidFill>
                  <a:srgbClr val="595959"/>
                </a:solidFill>
                <a:latin typeface="微软雅黑" panose="020B0503020204020204" pitchFamily="34" charset="-122"/>
                <a:ea typeface="微软雅黑" panose="020B0503020204020204" pitchFamily="34" charset="-122"/>
              </a:rPr>
              <a:t>链表头部增加结点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18.1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链表头部增加结点需要考虑的因素</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723823" cy="646331"/>
          </a:xfrm>
          <a:prstGeom prst="rect">
            <a:avLst/>
          </a:prstGeom>
          <a:noFill/>
        </p:spPr>
        <p:txBody>
          <a:bodyPr wrap="none" rtlCol="0">
            <a:spAutoFit/>
          </a:bodyPr>
          <a:lstStyle/>
          <a:p>
            <a:pPr fontAlgn="auto">
              <a:spcBef>
                <a:spcPts val="0"/>
              </a:spcBef>
              <a:spcAft>
                <a:spcPts val="0"/>
              </a:spcAft>
            </a:pPr>
            <a:r>
              <a:rPr lang="zh-CN" altLang="en-US" b="1" dirty="0">
                <a:latin typeface="微软雅黑" panose="020B0503020204020204" pitchFamily="34" charset="-122"/>
                <a:ea typeface="微软雅黑" panose="020B0503020204020204" pitchFamily="34" charset="-122"/>
              </a:rPr>
              <a:t>链表增加结点的三种情况</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974772" y="1419622"/>
            <a:ext cx="6948264" cy="830997"/>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① </a:t>
            </a:r>
            <a:r>
              <a:rPr lang="en-GB" altLang="zh-CN" sz="1200" dirty="0">
                <a:latin typeface="微软雅黑" panose="020B0503020204020204" pitchFamily="34" charset="-122"/>
                <a:ea typeface="微软雅黑" panose="020B0503020204020204" pitchFamily="34" charset="-122"/>
              </a:rPr>
              <a:t>add(item) </a:t>
            </a:r>
            <a:r>
              <a:rPr lang="zh-CN" altLang="en-US" sz="1200" dirty="0">
                <a:latin typeface="微软雅黑" panose="020B0503020204020204" pitchFamily="34" charset="-122"/>
                <a:ea typeface="微软雅黑" panose="020B0503020204020204" pitchFamily="34" charset="-122"/>
              </a:rPr>
              <a:t>链表头部添加结点</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 </a:t>
            </a:r>
            <a:r>
              <a:rPr lang="en-GB" altLang="zh-CN" sz="1200" dirty="0">
                <a:latin typeface="微软雅黑" panose="020B0503020204020204" pitchFamily="34" charset="-122"/>
                <a:ea typeface="微软雅黑" panose="020B0503020204020204" pitchFamily="34" charset="-122"/>
              </a:rPr>
              <a:t>append(item) </a:t>
            </a:r>
            <a:r>
              <a:rPr lang="zh-CN" altLang="en-US" sz="1200" dirty="0">
                <a:latin typeface="微软雅黑" panose="020B0503020204020204" pitchFamily="34" charset="-122"/>
                <a:ea typeface="微软雅黑" panose="020B0503020204020204" pitchFamily="34" charset="-122"/>
              </a:rPr>
              <a:t>链表尾部添加结点</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③ </a:t>
            </a:r>
            <a:r>
              <a:rPr lang="en-GB" altLang="zh-CN" sz="1200" dirty="0">
                <a:latin typeface="微软雅黑" panose="020B0503020204020204" pitchFamily="34" charset="-122"/>
                <a:ea typeface="微软雅黑" panose="020B0503020204020204" pitchFamily="34" charset="-122"/>
              </a:rPr>
              <a:t>insert(</a:t>
            </a:r>
            <a:r>
              <a:rPr lang="en-GB" altLang="zh-CN" sz="1200" dirty="0" err="1">
                <a:latin typeface="微软雅黑" panose="020B0503020204020204" pitchFamily="34" charset="-122"/>
                <a:ea typeface="微软雅黑" panose="020B0503020204020204" pitchFamily="34" charset="-122"/>
              </a:rPr>
              <a:t>pos</a:t>
            </a:r>
            <a:r>
              <a:rPr lang="en-GB" altLang="zh-CN" sz="1200" dirty="0">
                <a:latin typeface="微软雅黑" panose="020B0503020204020204" pitchFamily="34" charset="-122"/>
                <a:ea typeface="微软雅黑" panose="020B0503020204020204" pitchFamily="34" charset="-122"/>
              </a:rPr>
              <a:t>, item) </a:t>
            </a:r>
            <a:r>
              <a:rPr lang="zh-CN" altLang="en-US" sz="1200" dirty="0">
                <a:latin typeface="微软雅黑" panose="020B0503020204020204" pitchFamily="34" charset="-122"/>
                <a:ea typeface="微软雅黑" panose="020B0503020204020204" pitchFamily="34" charset="-122"/>
              </a:rPr>
              <a:t>指定位置添加结点</a:t>
            </a:r>
            <a:endParaRPr lang="zh-CN" altLang="en-US" sz="1200" dirty="0">
              <a:latin typeface="微软雅黑" panose="020B0503020204020204" pitchFamily="34" charset="-122"/>
              <a:ea typeface="微软雅黑" panose="020B0503020204020204" pitchFamily="34" charset="-122"/>
            </a:endParaRPr>
          </a:p>
          <a:p>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29" name="矩形 28"/>
          <p:cNvSpPr/>
          <p:nvPr/>
        </p:nvSpPr>
        <p:spPr>
          <a:xfrm>
            <a:off x="1573388" y="3224791"/>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7176" y="3224790"/>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7806" y="335069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16008" y="335069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72701" y="2543944"/>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6975" y="2820943"/>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72370" y="335069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9244" y="3232264"/>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8449" y="3219822"/>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702237" y="3219821"/>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60032" y="3219822"/>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33820" y="3219821"/>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 name="文本框 2"/>
          <p:cNvSpPr txBox="1"/>
          <p:nvPr/>
        </p:nvSpPr>
        <p:spPr>
          <a:xfrm>
            <a:off x="959733" y="2238966"/>
            <a:ext cx="2423356" cy="461665"/>
          </a:xfrm>
          <a:prstGeom prst="rect">
            <a:avLst/>
          </a:prstGeom>
          <a:noFill/>
        </p:spPr>
        <p:txBody>
          <a:bodyPr wrap="none" rtlCol="0">
            <a:spAutoFit/>
          </a:bodyPr>
          <a:lstStyle/>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① </a:t>
            </a:r>
            <a:r>
              <a:rPr lang="en-GB" altLang="zh-CN" sz="1200" b="1" dirty="0">
                <a:solidFill>
                  <a:srgbClr val="FF0000"/>
                </a:solidFill>
                <a:latin typeface="微软雅黑" panose="020B0503020204020204" pitchFamily="34" charset="-122"/>
                <a:ea typeface="微软雅黑" panose="020B0503020204020204" pitchFamily="34" charset="-122"/>
              </a:rPr>
              <a:t>add(item) </a:t>
            </a:r>
            <a:r>
              <a:rPr lang="zh-CN" altLang="en-US" sz="1200" b="1" dirty="0">
                <a:solidFill>
                  <a:srgbClr val="FF0000"/>
                </a:solidFill>
                <a:latin typeface="微软雅黑" panose="020B0503020204020204" pitchFamily="34" charset="-122"/>
                <a:ea typeface="微软雅黑" panose="020B0503020204020204" pitchFamily="34" charset="-122"/>
              </a:rPr>
              <a:t>链表头部添加结点</a:t>
            </a:r>
            <a:endParaRPr lang="zh-CN" altLang="en-US"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59" name="直线箭头连接符 58"/>
          <p:cNvCxnSpPr/>
          <p:nvPr/>
        </p:nvCxnSpPr>
        <p:spPr>
          <a:xfrm>
            <a:off x="2488035" y="4492384"/>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182730" y="4361512"/>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1575697" y="4361513"/>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62" name="矩形 61"/>
          <p:cNvSpPr/>
          <p:nvPr/>
        </p:nvSpPr>
        <p:spPr>
          <a:xfrm>
            <a:off x="2049485" y="4361512"/>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6" name="文本框 5"/>
          <p:cNvSpPr txBox="1"/>
          <p:nvPr/>
        </p:nvSpPr>
        <p:spPr>
          <a:xfrm>
            <a:off x="1627678" y="4069137"/>
            <a:ext cx="93326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58253" y="4304637"/>
            <a:ext cx="1989647" cy="646331"/>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注意</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一定按照顺序执行</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new_node.next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cxnSp>
        <p:nvCxnSpPr>
          <p:cNvPr id="63" name="直线箭头连接符 62"/>
          <p:cNvCxnSpPr/>
          <p:nvPr/>
        </p:nvCxnSpPr>
        <p:spPr>
          <a:xfrm flipH="1" flipV="1">
            <a:off x="2339752" y="3612432"/>
            <a:ext cx="229982" cy="74411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p:nvPr/>
        </p:nvCxnSpPr>
        <p:spPr>
          <a:xfrm>
            <a:off x="1392790" y="2847698"/>
            <a:ext cx="179624" cy="135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59"/>
                                        </p:tgtEl>
                                      </p:cBhvr>
                                    </p:animEffect>
                                    <p:set>
                                      <p:cBhvr>
                                        <p:cTn id="49" dur="1" fill="hold">
                                          <p:stCondLst>
                                            <p:cond delay="499"/>
                                          </p:stCondLst>
                                        </p:cTn>
                                        <p:tgtEl>
                                          <p:spTgt spid="59"/>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60"/>
                                        </p:tgtEl>
                                      </p:cBhvr>
                                    </p:animEffect>
                                    <p:set>
                                      <p:cBhvr>
                                        <p:cTn id="52" dur="1" fill="hold">
                                          <p:stCondLst>
                                            <p:cond delay="499"/>
                                          </p:stCondLst>
                                        </p:cTn>
                                        <p:tgtEl>
                                          <p:spTgt spid="6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44"/>
                                        </p:tgtEl>
                                      </p:cBhvr>
                                    </p:animEffect>
                                    <p:set>
                                      <p:cBhvr>
                                        <p:cTn id="61" dur="1" fill="hold">
                                          <p:stCondLst>
                                            <p:cond delay="499"/>
                                          </p:stCondLst>
                                        </p:cTn>
                                        <p:tgtEl>
                                          <p:spTgt spid="4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bldLvl="0" animBg="1"/>
      <p:bldP spid="36" grpId="0" bldLvl="0" animBg="1"/>
      <p:bldP spid="43" grpId="0"/>
      <p:bldP spid="46" grpId="0"/>
      <p:bldP spid="49" grpId="0" bldLvl="0" animBg="1"/>
      <p:bldP spid="50" grpId="0" bldLvl="0" animBg="1"/>
      <p:bldP spid="51" grpId="0" bldLvl="0" animBg="1"/>
      <p:bldP spid="52" grpId="0" bldLvl="0" animBg="1"/>
      <p:bldP spid="3" grpId="0"/>
      <p:bldP spid="60" grpId="0"/>
      <p:bldP spid="60" grpId="1"/>
      <p:bldP spid="61" grpId="0" bldLvl="0" animBg="1"/>
      <p:bldP spid="62" grpId="0" bldLvl="0" animBg="1"/>
      <p:bldP spid="6" grpId="0"/>
      <p:bldP spid="1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19. </a:t>
            </a:r>
            <a:r>
              <a:rPr lang="zh-CN" altLang="en-US" sz="2400" b="1" dirty="0">
                <a:solidFill>
                  <a:srgbClr val="595959"/>
                </a:solidFill>
                <a:latin typeface="微软雅黑" panose="020B0503020204020204" pitchFamily="34" charset="-122"/>
                <a:ea typeface="微软雅黑" panose="020B0503020204020204" pitchFamily="34" charset="-122"/>
              </a:rPr>
              <a:t>链表尾部增加结点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19.1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链表尾部增加结点需要考虑的因素</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 name="文本框 2"/>
          <p:cNvSpPr txBox="1"/>
          <p:nvPr/>
        </p:nvSpPr>
        <p:spPr>
          <a:xfrm>
            <a:off x="952805" y="1302862"/>
            <a:ext cx="2715102"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② </a:t>
            </a:r>
            <a:r>
              <a:rPr lang="en-GB" altLang="zh-CN" sz="1200" b="1" dirty="0">
                <a:solidFill>
                  <a:srgbClr val="FF0000"/>
                </a:solidFill>
                <a:latin typeface="微软雅黑" panose="020B0503020204020204" pitchFamily="34" charset="-122"/>
                <a:ea typeface="微软雅黑" panose="020B0503020204020204" pitchFamily="34" charset="-122"/>
              </a:rPr>
              <a:t>append(item) </a:t>
            </a:r>
            <a:r>
              <a:rPr lang="zh-CN" altLang="en-US" sz="1200" b="1" dirty="0">
                <a:solidFill>
                  <a:srgbClr val="FF0000"/>
                </a:solidFill>
                <a:latin typeface="微软雅黑" panose="020B0503020204020204" pitchFamily="34" charset="-122"/>
                <a:ea typeface="微软雅黑" panose="020B0503020204020204" pitchFamily="34" charset="-122"/>
              </a:rPr>
              <a:t>链表尾部添加结点</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59" name="直线箭头连接符 58"/>
          <p:cNvCxnSpPr/>
          <p:nvPr/>
        </p:nvCxnSpPr>
        <p:spPr>
          <a:xfrm>
            <a:off x="5774708" y="3638726"/>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469403" y="3507854"/>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4862370" y="3507855"/>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62" name="矩形 61"/>
          <p:cNvSpPr/>
          <p:nvPr/>
        </p:nvSpPr>
        <p:spPr>
          <a:xfrm>
            <a:off x="5336158" y="3507854"/>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6" name="文本框 5"/>
          <p:cNvSpPr txBox="1"/>
          <p:nvPr/>
        </p:nvSpPr>
        <p:spPr>
          <a:xfrm>
            <a:off x="4914351" y="3215479"/>
            <a:ext cx="93326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916757" y="3500224"/>
            <a:ext cx="166584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尾结点</a:t>
            </a:r>
            <a:r>
              <a:rPr kumimoji="1" lang="en-US" altLang="zh-CN" sz="1200" dirty="0">
                <a:latin typeface="微软雅黑" panose="020B0503020204020204" pitchFamily="34" charset="-122"/>
                <a:ea typeface="微软雅黑" panose="020B0503020204020204" pitchFamily="34" charset="-122"/>
              </a:rPr>
              <a:t>.next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新节点</a:t>
            </a:r>
            <a:endParaRPr kumimoji="1" lang="zh-CN" altLang="en-US" sz="1200" dirty="0">
              <a:latin typeface="微软雅黑" panose="020B0503020204020204" pitchFamily="34" charset="-122"/>
              <a:ea typeface="微软雅黑" panose="020B0503020204020204" pitchFamily="34" charset="-122"/>
            </a:endParaRPr>
          </a:p>
        </p:txBody>
      </p:sp>
      <p:cxnSp>
        <p:nvCxnSpPr>
          <p:cNvPr id="28" name="直线箭头连接符 27"/>
          <p:cNvCxnSpPr/>
          <p:nvPr/>
        </p:nvCxnSpPr>
        <p:spPr>
          <a:xfrm>
            <a:off x="5593043" y="2593848"/>
            <a:ext cx="0" cy="621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46"/>
                                        </p:tgtEl>
                                      </p:cBhvr>
                                    </p:animEffect>
                                    <p:set>
                                      <p:cBhvr>
                                        <p:cTn id="51" dur="1" fill="hold">
                                          <p:stCondLst>
                                            <p:cond delay="499"/>
                                          </p:stCondLst>
                                        </p:cTn>
                                        <p:tgtEl>
                                          <p:spTgt spid="46"/>
                                        </p:tgtEl>
                                        <p:attrNameLst>
                                          <p:attrName>style.visibility</p:attrName>
                                        </p:attrNameLst>
                                      </p:cBhvr>
                                      <p:to>
                                        <p:strVal val="hidden"/>
                                      </p:to>
                                    </p:set>
                                  </p:childTnLst>
                                </p:cTn>
                              </p:par>
                              <p:par>
                                <p:cTn id="52" presetID="22" presetClass="exit" presetSubtype="4" fill="hold" nodeType="withEffect">
                                  <p:stCondLst>
                                    <p:cond delay="0"/>
                                  </p:stCondLst>
                                  <p:childTnLst>
                                    <p:animEffect transition="out" filter="wipe(down)">
                                      <p:cBhvr>
                                        <p:cTn id="53" dur="500"/>
                                        <p:tgtEl>
                                          <p:spTgt spid="45"/>
                                        </p:tgtEl>
                                      </p:cBhvr>
                                    </p:animEffect>
                                    <p:set>
                                      <p:cBhvr>
                                        <p:cTn id="54" dur="1" fill="hold">
                                          <p:stCondLst>
                                            <p:cond delay="499"/>
                                          </p:stCondLst>
                                        </p:cTn>
                                        <p:tgtEl>
                                          <p:spTgt spid="45"/>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6" grpId="0" bldLvl="0" animBg="1"/>
      <p:bldP spid="43" grpId="0"/>
      <p:bldP spid="46" grpId="0"/>
      <p:bldP spid="46" grpId="1"/>
      <p:bldP spid="49" grpId="0" bldLvl="0" animBg="1"/>
      <p:bldP spid="50" grpId="0" bldLvl="0" animBg="1"/>
      <p:bldP spid="51" grpId="0" bldLvl="0" animBg="1"/>
      <p:bldP spid="52" grpId="0" bldLvl="0" animBg="1"/>
      <p:bldP spid="3" grpId="0"/>
      <p:bldP spid="60" grpId="0"/>
      <p:bldP spid="61" grpId="0" bldLvl="0" animBg="1"/>
      <p:bldP spid="62" grpId="0" bldLvl="0" animBg="1"/>
      <p:bldP spid="6" grpId="0"/>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4" name="文本框 3"/>
          <p:cNvSpPr txBox="1"/>
          <p:nvPr/>
        </p:nvSpPr>
        <p:spPr>
          <a:xfrm>
            <a:off x="952973" y="1321220"/>
            <a:ext cx="1335622"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如何找到尾结点</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上箭头 24"/>
          <p:cNvSpPr/>
          <p:nvPr/>
        </p:nvSpPr>
        <p:spPr>
          <a:xfrm flipH="1">
            <a:off x="1976517" y="274818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791627" y="319194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151906" y="3655068"/>
            <a:ext cx="1784463" cy="120032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方法</a:t>
            </a:r>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1" name="上箭头 30"/>
          <p:cNvSpPr/>
          <p:nvPr/>
        </p:nvSpPr>
        <p:spPr>
          <a:xfrm flipH="1">
            <a:off x="3693003"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3508113"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3" name="上箭头 32"/>
          <p:cNvSpPr/>
          <p:nvPr/>
        </p:nvSpPr>
        <p:spPr>
          <a:xfrm flipH="1">
            <a:off x="5326892"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5142002"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5" name="上箭头 34"/>
          <p:cNvSpPr/>
          <p:nvPr/>
        </p:nvSpPr>
        <p:spPr>
          <a:xfrm flipH="1">
            <a:off x="6720331"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6535441"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469629" y="4038600"/>
            <a:ext cx="2785317" cy="461665"/>
          </a:xfrm>
          <a:prstGeom prst="rect">
            <a:avLst/>
          </a:prstGeom>
          <a:noFill/>
        </p:spPr>
        <p:txBody>
          <a:bodyPr wrap="squar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最终</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指向的不是最后一个结点</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而是</a:t>
            </a: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grpId="1" nodeType="clickEffect">
                                  <p:stCondLst>
                                    <p:cond delay="0"/>
                                  </p:stCondLst>
                                  <p:childTnLst>
                                    <p:animEffect transition="out" filter="wipe(down)">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par>
                                <p:cTn id="46" presetID="22" presetClass="exit" presetSubtype="4" fill="hold" grpId="1" nodeType="withEffect">
                                  <p:stCondLst>
                                    <p:cond delay="0"/>
                                  </p:stCondLst>
                                  <p:childTnLst>
                                    <p:animEffect transition="out" filter="wipe(down)">
                                      <p:cBhvr>
                                        <p:cTn id="47" dur="500"/>
                                        <p:tgtEl>
                                          <p:spTgt spid="34"/>
                                        </p:tgtEl>
                                      </p:cBhvr>
                                    </p:animEffect>
                                    <p:set>
                                      <p:cBhvr>
                                        <p:cTn id="48" dur="1" fill="hold">
                                          <p:stCondLst>
                                            <p:cond delay="499"/>
                                          </p:stCondLst>
                                        </p:cTn>
                                        <p:tgtEl>
                                          <p:spTgt spid="3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bldLvl="0" animBg="1"/>
      <p:bldP spid="26" grpId="0"/>
      <p:bldP spid="26" grpId="1"/>
      <p:bldP spid="30" grpId="0"/>
      <p:bldP spid="31" grpId="0" bldLvl="0" animBg="1"/>
      <p:bldP spid="31" grpId="1" bldLvl="0" animBg="1"/>
      <p:bldP spid="32" grpId="0"/>
      <p:bldP spid="32" grpId="1"/>
      <p:bldP spid="33" grpId="0" bldLvl="0" animBg="1"/>
      <p:bldP spid="33" grpId="1" bldLvl="0" animBg="1"/>
      <p:bldP spid="34" grpId="0"/>
      <p:bldP spid="34" grpId="1"/>
      <p:bldP spid="35" grpId="0" bldLvl="0" animBg="1"/>
      <p:bldP spid="3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4" name="文本框 3"/>
          <p:cNvSpPr txBox="1"/>
          <p:nvPr/>
        </p:nvSpPr>
        <p:spPr>
          <a:xfrm>
            <a:off x="952973" y="1321220"/>
            <a:ext cx="1335622"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如何找到尾结点</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上箭头 24"/>
          <p:cNvSpPr/>
          <p:nvPr/>
        </p:nvSpPr>
        <p:spPr>
          <a:xfrm flipH="1">
            <a:off x="1976517" y="274818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791627" y="319194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151906" y="3655068"/>
            <a:ext cx="2124877" cy="120032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方法</a:t>
            </a:r>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1" name="上箭头 30"/>
          <p:cNvSpPr/>
          <p:nvPr/>
        </p:nvSpPr>
        <p:spPr>
          <a:xfrm flipH="1">
            <a:off x="3693003"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3508113"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33" name="上箭头 32"/>
          <p:cNvSpPr/>
          <p:nvPr/>
        </p:nvSpPr>
        <p:spPr>
          <a:xfrm flipH="1">
            <a:off x="5326892"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5142002"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5" grpId="1" bldLvl="0" animBg="1"/>
      <p:bldP spid="26" grpId="0"/>
      <p:bldP spid="26" grpId="1"/>
      <p:bldP spid="30" grpId="0"/>
      <p:bldP spid="31" grpId="0" bldLvl="0" animBg="1"/>
      <p:bldP spid="31" grpId="1" bldLvl="0" animBg="1"/>
      <p:bldP spid="32" grpId="0"/>
      <p:bldP spid="32" grpId="1"/>
      <p:bldP spid="33" grpId="0" bldLvl="0" animBg="1"/>
      <p:bldP spid="3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031325"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链表尾部</a:t>
            </a:r>
            <a:r>
              <a:rPr lang="zh-CN" altLang="en-US" b="1" dirty="0">
                <a:latin typeface="微软雅黑" panose="020B0503020204020204" pitchFamily="34" charset="-122"/>
                <a:ea typeface="微软雅黑" panose="020B0503020204020204" pitchFamily="34" charset="-122"/>
              </a:rPr>
              <a:t>增加结点</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1566460" y="228868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6" name="矩形 35"/>
          <p:cNvSpPr/>
          <p:nvPr/>
        </p:nvSpPr>
        <p:spPr>
          <a:xfrm>
            <a:off x="2040248" y="228868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8" name="直线箭头连接符 37"/>
          <p:cNvCxnSpPr/>
          <p:nvPr/>
        </p:nvCxnSpPr>
        <p:spPr>
          <a:xfrm>
            <a:off x="2550878" y="2414587"/>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a:off x="4209080"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5765442" y="241458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362316" y="2296160"/>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49" name="矩形 48"/>
          <p:cNvSpPr/>
          <p:nvPr/>
        </p:nvSpPr>
        <p:spPr>
          <a:xfrm>
            <a:off x="3221521"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0" name="矩形 49"/>
          <p:cNvSpPr/>
          <p:nvPr/>
        </p:nvSpPr>
        <p:spPr>
          <a:xfrm>
            <a:off x="3695309"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51" name="矩形 50"/>
          <p:cNvSpPr/>
          <p:nvPr/>
        </p:nvSpPr>
        <p:spPr>
          <a:xfrm>
            <a:off x="4853104" y="2283718"/>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52" name="矩形 51"/>
          <p:cNvSpPr/>
          <p:nvPr/>
        </p:nvSpPr>
        <p:spPr>
          <a:xfrm>
            <a:off x="5326892" y="2283717"/>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0" name="文本框 29"/>
          <p:cNvSpPr txBox="1"/>
          <p:nvPr/>
        </p:nvSpPr>
        <p:spPr>
          <a:xfrm>
            <a:off x="1121993" y="3320508"/>
            <a:ext cx="2124877" cy="1569660"/>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方法</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new_node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3" name="上箭头 32"/>
          <p:cNvSpPr/>
          <p:nvPr/>
        </p:nvSpPr>
        <p:spPr>
          <a:xfrm flipH="1">
            <a:off x="5326892" y="2759752"/>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5142002" y="3203516"/>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cxnSp>
        <p:nvCxnSpPr>
          <p:cNvPr id="24" name="直线箭头连接符 23"/>
          <p:cNvCxnSpPr/>
          <p:nvPr/>
        </p:nvCxnSpPr>
        <p:spPr>
          <a:xfrm>
            <a:off x="5936642" y="3695111"/>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631337" y="3564239"/>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28" name="矩形 27"/>
          <p:cNvSpPr/>
          <p:nvPr/>
        </p:nvSpPr>
        <p:spPr>
          <a:xfrm>
            <a:off x="5024304" y="3564240"/>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5498092" y="3564239"/>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37" name="直线箭头连接符 36"/>
          <p:cNvCxnSpPr/>
          <p:nvPr/>
        </p:nvCxnSpPr>
        <p:spPr>
          <a:xfrm>
            <a:off x="5586540" y="2616442"/>
            <a:ext cx="0" cy="864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0" grpId="0"/>
      <p:bldP spid="33" grpId="0" bldLvl="0" animBg="1"/>
      <p:bldP spid="34" grpId="0"/>
      <p:bldP spid="27" grpId="0"/>
      <p:bldP spid="28" grpId="0" bldLvl="0" animBg="1"/>
      <p:bldP spid="35"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链表增加结点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69660" cy="646331"/>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链表为空链表</a:t>
            </a:r>
            <a:endParaRPr lang="en-US" altLang="zh-CN"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265773" y="1607840"/>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44" name="直线箭头连接符 43"/>
          <p:cNvCxnSpPr>
            <a:stCxn id="43" idx="2"/>
          </p:cNvCxnSpPr>
          <p:nvPr/>
        </p:nvCxnSpPr>
        <p:spPr>
          <a:xfrm>
            <a:off x="1540047" y="1884839"/>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265773" y="2263043"/>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2805" y="1302862"/>
            <a:ext cx="2715102" cy="276999"/>
          </a:xfrm>
          <a:prstGeom prst="rect">
            <a:avLst/>
          </a:prstGeom>
          <a:noFill/>
        </p:spPr>
        <p:txBody>
          <a:bodyPr wrap="none" rtlCol="0">
            <a:spAutoFit/>
          </a:bodyPr>
          <a:lstStyle/>
          <a:p>
            <a:r>
              <a:rPr lang="zh-CN" altLang="en-US" sz="1200" b="1" dirty="0">
                <a:solidFill>
                  <a:srgbClr val="FF0000"/>
                </a:solidFill>
                <a:latin typeface="微软雅黑" panose="020B0503020204020204" pitchFamily="34" charset="-122"/>
                <a:ea typeface="微软雅黑" panose="020B0503020204020204" pitchFamily="34" charset="-122"/>
              </a:rPr>
              <a:t>② </a:t>
            </a:r>
            <a:r>
              <a:rPr lang="en-GB" altLang="zh-CN" sz="1200" b="1" dirty="0">
                <a:solidFill>
                  <a:srgbClr val="FF0000"/>
                </a:solidFill>
                <a:latin typeface="微软雅黑" panose="020B0503020204020204" pitchFamily="34" charset="-122"/>
                <a:ea typeface="微软雅黑" panose="020B0503020204020204" pitchFamily="34" charset="-122"/>
              </a:rPr>
              <a:t>append(item) </a:t>
            </a:r>
            <a:r>
              <a:rPr lang="zh-CN" altLang="en-US" sz="1200" b="1" dirty="0">
                <a:solidFill>
                  <a:srgbClr val="FF0000"/>
                </a:solidFill>
                <a:latin typeface="微软雅黑" panose="020B0503020204020204" pitchFamily="34" charset="-122"/>
                <a:ea typeface="微软雅黑" panose="020B0503020204020204" pitchFamily="34" charset="-122"/>
              </a:rPr>
              <a:t>链表尾部添加结点</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cxnSp>
        <p:nvCxnSpPr>
          <p:cNvPr id="59" name="直线箭头连接符 58"/>
          <p:cNvCxnSpPr/>
          <p:nvPr/>
        </p:nvCxnSpPr>
        <p:spPr>
          <a:xfrm>
            <a:off x="5774708" y="3638726"/>
            <a:ext cx="740414"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469403" y="3507854"/>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61" name="矩形 60"/>
          <p:cNvSpPr/>
          <p:nvPr/>
        </p:nvSpPr>
        <p:spPr>
          <a:xfrm>
            <a:off x="4862370" y="3507855"/>
            <a:ext cx="494341" cy="261742"/>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62" name="矩形 61"/>
          <p:cNvSpPr/>
          <p:nvPr/>
        </p:nvSpPr>
        <p:spPr>
          <a:xfrm>
            <a:off x="5336158" y="3507854"/>
            <a:ext cx="513771" cy="261741"/>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6" name="文本框 5"/>
          <p:cNvSpPr txBox="1"/>
          <p:nvPr/>
        </p:nvSpPr>
        <p:spPr>
          <a:xfrm>
            <a:off x="4914351" y="3215479"/>
            <a:ext cx="93326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new_node</a:t>
            </a:r>
            <a:endParaRPr kumimoji="1" lang="zh-CN" altLang="en-US" sz="1200" dirty="0">
              <a:latin typeface="微软雅黑" panose="020B0503020204020204" pitchFamily="34" charset="-122"/>
              <a:ea typeface="微软雅黑" panose="020B0503020204020204" pitchFamily="34" charset="-122"/>
            </a:endParaRPr>
          </a:p>
        </p:txBody>
      </p:sp>
      <p:cxnSp>
        <p:nvCxnSpPr>
          <p:cNvPr id="7" name="直线箭头连接符 6"/>
          <p:cNvCxnSpPr/>
          <p:nvPr/>
        </p:nvCxnSpPr>
        <p:spPr>
          <a:xfrm>
            <a:off x="1756430" y="1884839"/>
            <a:ext cx="2959586" cy="162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88332" y="4083918"/>
            <a:ext cx="2124877" cy="646331"/>
          </a:xfrm>
          <a:prstGeom prst="rect">
            <a:avLst/>
          </a:prstGeom>
          <a:noFill/>
        </p:spPr>
        <p:txBody>
          <a:bodyPr wrap="none" rtlCol="0">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360717" y="2315688"/>
            <a:ext cx="145584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head=</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err="1">
                <a:solidFill>
                  <a:srgbClr val="FF0000"/>
                </a:solidFill>
                <a:latin typeface="微软雅黑" panose="020B0503020204020204" pitchFamily="34" charset="-122"/>
                <a:ea typeface="微软雅黑" panose="020B0503020204020204" pitchFamily="34" charset="-122"/>
              </a:rPr>
              <a:t>new_node</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58674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zh-CN" altLang="en-US" sz="2400" b="1" dirty="0">
                <a:solidFill>
                  <a:srgbClr val="595959"/>
                </a:solidFill>
                <a:latin typeface="微软雅黑" panose="020B0503020204020204" pitchFamily="34" charset="-122"/>
                <a:ea typeface="微软雅黑" panose="020B0503020204020204" pitchFamily="34" charset="-122"/>
              </a:rPr>
              <a:t>算法的概念 </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算法的五大标准是什么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20.</a:t>
            </a:r>
            <a:r>
              <a:rPr lang="zh-CN" altLang="en-US" sz="2400" b="1" dirty="0">
                <a:solidFill>
                  <a:srgbClr val="595959"/>
                </a:solidFill>
                <a:latin typeface="微软雅黑" panose="020B0503020204020204" pitchFamily="34" charset="-122"/>
                <a:ea typeface="微软雅黑" panose="020B0503020204020204" pitchFamily="34" charset="-122"/>
              </a:rPr>
              <a:t>链表指定位置增加结点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20.1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在链表指定位置增加结点需要考虑的因素有哪些</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88430"/>
            <a:ext cx="4319588" cy="17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链表判空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长度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遍历</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链表增加节点</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链表删除节点</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25121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能够代码实现链表删除节点</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21.</a:t>
            </a:r>
            <a:r>
              <a:rPr lang="zh-CN" altLang="en-US" sz="2400" b="1" dirty="0">
                <a:solidFill>
                  <a:srgbClr val="595959"/>
                </a:solidFill>
                <a:latin typeface="微软雅黑" panose="020B0503020204020204" pitchFamily="34" charset="-122"/>
                <a:ea typeface="微软雅黑" panose="020B0503020204020204" pitchFamily="34" charset="-122"/>
              </a:rPr>
              <a:t>链表删除结点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链表删除结点的注意事项</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链表删除结点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删除节点</a:t>
            </a:r>
            <a:endParaRPr kumimoji="1" lang="zh-CN" altLang="en-US"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69294" y="1295362"/>
            <a:ext cx="2516779" cy="461665"/>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①</a:t>
            </a:r>
            <a:r>
              <a:rPr lang="en-GB" altLang="zh-CN" sz="1200" dirty="0">
                <a:solidFill>
                  <a:srgbClr val="FF0000"/>
                </a:solidFill>
                <a:latin typeface="微软雅黑" panose="020B0503020204020204" pitchFamily="34" charset="-122"/>
                <a:ea typeface="微软雅黑" panose="020B0503020204020204" pitchFamily="34" charset="-122"/>
              </a:rPr>
              <a:t>remove(item) </a:t>
            </a:r>
            <a:r>
              <a:rPr lang="zh-CN" altLang="en-US" sz="1200" dirty="0">
                <a:solidFill>
                  <a:srgbClr val="FF0000"/>
                </a:solidFill>
                <a:latin typeface="微软雅黑" panose="020B0503020204020204" pitchFamily="34" charset="-122"/>
                <a:ea typeface="微软雅黑" panose="020B0503020204020204" pitchFamily="34" charset="-122"/>
              </a:rPr>
              <a:t>删除节点</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②</a:t>
            </a:r>
            <a:r>
              <a:rPr lang="en-GB" altLang="zh-CN" sz="1200" dirty="0">
                <a:solidFill>
                  <a:srgbClr val="FF0000"/>
                </a:solidFill>
                <a:latin typeface="微软雅黑" panose="020B0503020204020204" pitchFamily="34" charset="-122"/>
                <a:ea typeface="微软雅黑" panose="020B0503020204020204" pitchFamily="34" charset="-122"/>
              </a:rPr>
              <a:t>search(item) </a:t>
            </a:r>
            <a:r>
              <a:rPr lang="zh-CN" altLang="en-US" sz="1200" dirty="0">
                <a:solidFill>
                  <a:srgbClr val="FF0000"/>
                </a:solidFill>
                <a:latin typeface="微软雅黑" panose="020B0503020204020204" pitchFamily="34" charset="-122"/>
                <a:ea typeface="微软雅黑" panose="020B0503020204020204" pitchFamily="34" charset="-122"/>
              </a:rPr>
              <a:t>查找节点是否存在</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359530" y="2720736"/>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4" name="矩形 23"/>
          <p:cNvSpPr/>
          <p:nvPr/>
        </p:nvSpPr>
        <p:spPr>
          <a:xfrm>
            <a:off x="1833318" y="2720735"/>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6" name="直线箭头连接符 25"/>
          <p:cNvCxnSpPr/>
          <p:nvPr/>
        </p:nvCxnSpPr>
        <p:spPr>
          <a:xfrm>
            <a:off x="2343948" y="284663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4002150" y="284663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58843" y="2039889"/>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28" idx="2"/>
          </p:cNvCxnSpPr>
          <p:nvPr/>
        </p:nvCxnSpPr>
        <p:spPr>
          <a:xfrm>
            <a:off x="1333117" y="2316888"/>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5558512" y="284663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155386" y="2728209"/>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3014591" y="271576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3" name="矩形 32"/>
          <p:cNvSpPr/>
          <p:nvPr/>
        </p:nvSpPr>
        <p:spPr>
          <a:xfrm>
            <a:off x="3488379" y="271576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4" name="矩形 33"/>
          <p:cNvSpPr/>
          <p:nvPr/>
        </p:nvSpPr>
        <p:spPr>
          <a:xfrm>
            <a:off x="4646174" y="271576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5119962" y="271576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6" name="上箭头 35"/>
          <p:cNvSpPr/>
          <p:nvPr/>
        </p:nvSpPr>
        <p:spPr>
          <a:xfrm flipH="1">
            <a:off x="1769587" y="3180231"/>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1584697" y="3623995"/>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764819" y="2013782"/>
            <a:ext cx="2246705" cy="2123658"/>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在头部找到要删除元素</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找到要删除的元素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cur.item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要删除元素在头部</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head</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cxnSp>
        <p:nvCxnSpPr>
          <p:cNvPr id="43" name="直线箭头连接符 42"/>
          <p:cNvCxnSpPr>
            <a:endCxn id="32" idx="0"/>
          </p:cNvCxnSpPr>
          <p:nvPr/>
        </p:nvCxnSpPr>
        <p:spPr>
          <a:xfrm>
            <a:off x="1333481" y="2316888"/>
            <a:ext cx="1928281" cy="398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29"/>
                                        </p:tgtEl>
                                      </p:cBhvr>
                                    </p:animEffect>
                                    <p:set>
                                      <p:cBhvr>
                                        <p:cTn id="17" dur="1" fill="hold">
                                          <p:stCondLst>
                                            <p:cond delay="499"/>
                                          </p:stCondLst>
                                        </p:cTn>
                                        <p:tgtEl>
                                          <p:spTgt spid="29"/>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22" presetClass="exit" presetSubtype="4" fill="hold" nodeType="withEffect">
                                  <p:stCondLst>
                                    <p:cond delay="0"/>
                                  </p:stCondLst>
                                  <p:childTnLst>
                                    <p:animEffect transition="out" filter="wipe(down)">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37"/>
                                        </p:tgtEl>
                                      </p:cBhvr>
                                    </p:animEffect>
                                    <p:set>
                                      <p:cBhvr>
                                        <p:cTn id="3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4" grpId="0" bldLvl="0" animBg="1"/>
      <p:bldP spid="36" grpId="0" bldLvl="0" animBg="1"/>
      <p:bldP spid="36" grpId="1" bldLvl="0" animBg="1"/>
      <p:bldP spid="37" grpId="0"/>
      <p:bldP spid="37"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链表删除结点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删除节点</a:t>
            </a:r>
            <a:endParaRPr kumimoji="1"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811568" y="2144672"/>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4" name="矩形 23"/>
          <p:cNvSpPr/>
          <p:nvPr/>
        </p:nvSpPr>
        <p:spPr>
          <a:xfrm>
            <a:off x="1285356" y="2144671"/>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6" name="直线箭头连接符 25"/>
          <p:cNvCxnSpPr/>
          <p:nvPr/>
        </p:nvCxnSpPr>
        <p:spPr>
          <a:xfrm>
            <a:off x="1795986" y="2270572"/>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3454188" y="2270574"/>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10881" y="1463825"/>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28" idx="2"/>
          </p:cNvCxnSpPr>
          <p:nvPr/>
        </p:nvCxnSpPr>
        <p:spPr>
          <a:xfrm>
            <a:off x="785155" y="1740824"/>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5010550" y="2270574"/>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07424" y="2152145"/>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2466629" y="2139703"/>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3" name="矩形 32"/>
          <p:cNvSpPr/>
          <p:nvPr/>
        </p:nvSpPr>
        <p:spPr>
          <a:xfrm>
            <a:off x="2940417" y="2139702"/>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4" name="矩形 33"/>
          <p:cNvSpPr/>
          <p:nvPr/>
        </p:nvSpPr>
        <p:spPr>
          <a:xfrm>
            <a:off x="4098212" y="2139703"/>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4572000" y="2139702"/>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6" name="上箭头 35"/>
          <p:cNvSpPr/>
          <p:nvPr/>
        </p:nvSpPr>
        <p:spPr>
          <a:xfrm flipH="1">
            <a:off x="1221625" y="260416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1036735" y="3047931"/>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492943" y="1440713"/>
            <a:ext cx="2478564" cy="3231654"/>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非头部找到要删除元素</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pre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None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找到要删除的元素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cur.item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要删除元素在头部</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head</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要删除的元素不在头部</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else: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pre.next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return</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else:</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没找到要删除的元素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pre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endParaRPr kumimoji="1" lang="en-US" altLang="zh-CN" sz="1200" dirty="0">
              <a:latin typeface="微软雅黑" panose="020B0503020204020204" pitchFamily="34" charset="-122"/>
              <a:ea typeface="微软雅黑" panose="020B0503020204020204" pitchFamily="34" charset="-122"/>
            </a:endParaRPr>
          </a:p>
        </p:txBody>
      </p:sp>
      <p:sp>
        <p:nvSpPr>
          <p:cNvPr id="22" name="上箭头 21"/>
          <p:cNvSpPr/>
          <p:nvPr/>
        </p:nvSpPr>
        <p:spPr>
          <a:xfrm flipH="1">
            <a:off x="1198765" y="378642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1013875" y="4230191"/>
            <a:ext cx="426142"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pre</a:t>
            </a:r>
            <a:endParaRPr kumimoji="1" lang="en-US" altLang="zh-CN" sz="1200" dirty="0">
              <a:latin typeface="微软雅黑" panose="020B0503020204020204" pitchFamily="34" charset="-122"/>
              <a:ea typeface="微软雅黑" panose="020B0503020204020204" pitchFamily="34" charset="-122"/>
            </a:endParaRPr>
          </a:p>
        </p:txBody>
      </p:sp>
      <p:sp>
        <p:nvSpPr>
          <p:cNvPr id="25" name="上箭头 24"/>
          <p:cNvSpPr/>
          <p:nvPr/>
        </p:nvSpPr>
        <p:spPr>
          <a:xfrm flipH="1">
            <a:off x="2957071" y="260416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2772181" y="3047931"/>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0" name="上箭头 39"/>
          <p:cNvSpPr/>
          <p:nvPr/>
        </p:nvSpPr>
        <p:spPr>
          <a:xfrm flipH="1">
            <a:off x="1643156" y="2604167"/>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p:cNvSpPr txBox="1"/>
          <p:nvPr/>
        </p:nvSpPr>
        <p:spPr>
          <a:xfrm>
            <a:off x="1458266" y="3047931"/>
            <a:ext cx="426142"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pre</a:t>
            </a:r>
            <a:endParaRPr kumimoji="1" lang="en-US" altLang="zh-CN" sz="1200" dirty="0">
              <a:latin typeface="微软雅黑" panose="020B0503020204020204" pitchFamily="34" charset="-122"/>
              <a:ea typeface="微软雅黑" panose="020B0503020204020204" pitchFamily="34" charset="-122"/>
            </a:endParaRPr>
          </a:p>
        </p:txBody>
      </p:sp>
      <p:sp>
        <p:nvSpPr>
          <p:cNvPr id="5" name="环形箭头 4"/>
          <p:cNvSpPr/>
          <p:nvPr/>
        </p:nvSpPr>
        <p:spPr>
          <a:xfrm>
            <a:off x="1402191" y="801348"/>
            <a:ext cx="3024000" cy="2592000"/>
          </a:xfrm>
          <a:prstGeom prst="circularArrow">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1" nodeType="clickEffect">
                                  <p:stCondLst>
                                    <p:cond delay="0"/>
                                  </p:stCondLst>
                                  <p:childTnLst>
                                    <p:animEffect transition="out" filter="wipe(down)">
                                      <p:cBhvr>
                                        <p:cTn id="32" dur="500"/>
                                        <p:tgtEl>
                                          <p:spTgt spid="36"/>
                                        </p:tgtEl>
                                      </p:cBhvr>
                                    </p:animEffect>
                                    <p:set>
                                      <p:cBhvr>
                                        <p:cTn id="33" dur="1" fill="hold">
                                          <p:stCondLst>
                                            <p:cond delay="499"/>
                                          </p:stCondLst>
                                        </p:cTn>
                                        <p:tgtEl>
                                          <p:spTgt spid="36"/>
                                        </p:tgtEl>
                                        <p:attrNameLst>
                                          <p:attrName>style.visibility</p:attrName>
                                        </p:attrNameLst>
                                      </p:cBhvr>
                                      <p:to>
                                        <p:strVal val="hidden"/>
                                      </p:to>
                                    </p:set>
                                  </p:childTnLst>
                                </p:cTn>
                              </p:par>
                              <p:par>
                                <p:cTn id="34" presetID="22" presetClass="exit" presetSubtype="4" fill="hold" grpId="1" nodeType="withEffect">
                                  <p:stCondLst>
                                    <p:cond delay="0"/>
                                  </p:stCondLst>
                                  <p:childTnLst>
                                    <p:animEffect transition="out" filter="wipe(down)">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nodeType="clickEffect">
                                  <p:stCondLst>
                                    <p:cond delay="0"/>
                                  </p:stCondLst>
                                  <p:childTnLst>
                                    <p:animEffect transition="out" filter="wipe(down)">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4" fill="hold" nodeType="clickEffect">
                                  <p:stCondLst>
                                    <p:cond delay="0"/>
                                  </p:stCondLst>
                                  <p:childTnLst>
                                    <p:animEffect transition="out" filter="wipe(down)">
                                      <p:cBhvr>
                                        <p:cTn id="59" dur="500"/>
                                        <p:tgtEl>
                                          <p:spTgt spid="27"/>
                                        </p:tgtEl>
                                      </p:cBhvr>
                                    </p:animEffect>
                                    <p:set>
                                      <p:cBhvr>
                                        <p:cTn id="60" dur="1" fill="hold">
                                          <p:stCondLst>
                                            <p:cond delay="499"/>
                                          </p:stCondLst>
                                        </p:cTn>
                                        <p:tgtEl>
                                          <p:spTgt spid="2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6" grpId="1" bldLvl="0" animBg="1"/>
      <p:bldP spid="37" grpId="0"/>
      <p:bldP spid="37" grpId="1"/>
      <p:bldP spid="22" grpId="0" bldLvl="0" animBg="1"/>
      <p:bldP spid="22" grpId="1" bldLvl="0" animBg="1"/>
      <p:bldP spid="23" grpId="0"/>
      <p:bldP spid="23" grpId="1"/>
      <p:bldP spid="25" grpId="0" bldLvl="0" animBg="1"/>
      <p:bldP spid="38" grpId="0"/>
      <p:bldP spid="40" grpId="0" bldLvl="0" animBg="1"/>
      <p:bldP spid="41" grpId="0"/>
      <p:bldP spid="5"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22.</a:t>
            </a:r>
            <a:r>
              <a:rPr lang="zh-CN" altLang="en-US" sz="2400" b="1" dirty="0">
                <a:solidFill>
                  <a:srgbClr val="595959"/>
                </a:solidFill>
                <a:latin typeface="微软雅黑" panose="020B0503020204020204" pitchFamily="34" charset="-122"/>
                <a:ea typeface="微软雅黑" panose="020B0503020204020204" pitchFamily="34" charset="-122"/>
              </a:rPr>
              <a:t>链表查找结点</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22.1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遍历链表中的结点找到要查找点</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latin typeface="微软雅黑" panose="020B0503020204020204" pitchFamily="34" charset="-122"/>
                <a:ea typeface="微软雅黑" panose="020B0503020204020204" pitchFamily="34" charset="-122"/>
              </a:rPr>
              <a:t>链表删除结点</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107996" cy="369332"/>
          </a:xfrm>
          <a:prstGeom prst="rect">
            <a:avLst/>
          </a:prstGeom>
          <a:noFill/>
        </p:spPr>
        <p:txBody>
          <a:bodyPr wrap="none" rtlCol="0">
            <a:spAutoFit/>
          </a:bodyPr>
          <a:lstStyle/>
          <a:p>
            <a:pPr fontAlgn="auto">
              <a:spcBef>
                <a:spcPts val="0"/>
              </a:spcBef>
              <a:spcAft>
                <a:spcPts val="0"/>
              </a:spcAft>
            </a:pPr>
            <a:r>
              <a:rPr kumimoji="1" lang="zh-CN" altLang="en-US" b="1" dirty="0">
                <a:latin typeface="微软雅黑" panose="020B0503020204020204" pitchFamily="34" charset="-122"/>
                <a:ea typeface="微软雅黑" panose="020B0503020204020204" pitchFamily="34" charset="-122"/>
              </a:rPr>
              <a:t>删除节点</a:t>
            </a:r>
            <a:endParaRPr kumimoji="1" lang="zh-CN" altLang="en-US"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69294" y="1295362"/>
            <a:ext cx="251677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②</a:t>
            </a:r>
            <a:r>
              <a:rPr lang="en-GB" altLang="zh-CN" sz="1200" dirty="0">
                <a:solidFill>
                  <a:srgbClr val="FF0000"/>
                </a:solidFill>
                <a:latin typeface="微软雅黑" panose="020B0503020204020204" pitchFamily="34" charset="-122"/>
                <a:ea typeface="微软雅黑" panose="020B0503020204020204" pitchFamily="34" charset="-122"/>
              </a:rPr>
              <a:t>search(item) </a:t>
            </a:r>
            <a:r>
              <a:rPr lang="zh-CN" altLang="en-US" sz="1200" dirty="0">
                <a:solidFill>
                  <a:srgbClr val="FF0000"/>
                </a:solidFill>
                <a:latin typeface="微软雅黑" panose="020B0503020204020204" pitchFamily="34" charset="-122"/>
                <a:ea typeface="微软雅黑" panose="020B0503020204020204" pitchFamily="34" charset="-122"/>
              </a:rPr>
              <a:t>查找节点是否存在</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301694" y="2326606"/>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24" name="矩形 23"/>
          <p:cNvSpPr/>
          <p:nvPr/>
        </p:nvSpPr>
        <p:spPr>
          <a:xfrm>
            <a:off x="1775482" y="2326605"/>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cxnSp>
        <p:nvCxnSpPr>
          <p:cNvPr id="26" name="直线箭头连接符 25"/>
          <p:cNvCxnSpPr/>
          <p:nvPr/>
        </p:nvCxnSpPr>
        <p:spPr>
          <a:xfrm>
            <a:off x="2286112" y="245250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3944314" y="245250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1007" y="1645759"/>
            <a:ext cx="54854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head</a:t>
            </a:r>
            <a:endParaRPr kumimoji="1"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28" idx="2"/>
          </p:cNvCxnSpPr>
          <p:nvPr/>
        </p:nvCxnSpPr>
        <p:spPr>
          <a:xfrm>
            <a:off x="1275281" y="1922758"/>
            <a:ext cx="32149" cy="28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a:off x="5500676" y="2452508"/>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097550" y="2334079"/>
            <a:ext cx="588623"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None</a:t>
            </a:r>
            <a:endParaRPr kumimoji="1" lang="zh-CN" altLang="en-US" sz="1200" dirty="0">
              <a:latin typeface="微软雅黑" panose="020B0503020204020204" pitchFamily="34" charset="-122"/>
              <a:ea typeface="微软雅黑" panose="020B0503020204020204" pitchFamily="34" charset="-122"/>
            </a:endParaRPr>
          </a:p>
        </p:txBody>
      </p:sp>
      <p:sp>
        <p:nvSpPr>
          <p:cNvPr id="32" name="矩形 31"/>
          <p:cNvSpPr/>
          <p:nvPr/>
        </p:nvSpPr>
        <p:spPr>
          <a:xfrm>
            <a:off x="2956755" y="232163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3" name="矩形 32"/>
          <p:cNvSpPr/>
          <p:nvPr/>
        </p:nvSpPr>
        <p:spPr>
          <a:xfrm>
            <a:off x="3430543" y="232163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4" name="矩形 33"/>
          <p:cNvSpPr/>
          <p:nvPr/>
        </p:nvSpPr>
        <p:spPr>
          <a:xfrm>
            <a:off x="4588338" y="2321637"/>
            <a:ext cx="494341" cy="2617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item</a:t>
            </a:r>
            <a:endParaRPr kumimoji="1" lang="zh-CN" altLang="en-US" sz="1100" dirty="0"/>
          </a:p>
        </p:txBody>
      </p:sp>
      <p:sp>
        <p:nvSpPr>
          <p:cNvPr id="35" name="矩形 34"/>
          <p:cNvSpPr/>
          <p:nvPr/>
        </p:nvSpPr>
        <p:spPr>
          <a:xfrm>
            <a:off x="5062126" y="2321636"/>
            <a:ext cx="513771" cy="2617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1100" dirty="0"/>
              <a:t>next</a:t>
            </a:r>
            <a:endParaRPr kumimoji="1" lang="zh-CN" altLang="en-US" sz="1100" dirty="0"/>
          </a:p>
        </p:txBody>
      </p:sp>
      <p:sp>
        <p:nvSpPr>
          <p:cNvPr id="36" name="上箭头 35"/>
          <p:cNvSpPr/>
          <p:nvPr/>
        </p:nvSpPr>
        <p:spPr>
          <a:xfrm flipH="1">
            <a:off x="1711751" y="2786101"/>
            <a:ext cx="45719" cy="360040"/>
          </a:xfrm>
          <a:prstGeom prst="up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1526861" y="3229865"/>
            <a:ext cx="41549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endParaRPr kumimoji="1" lang="en-US" altLang="zh-CN"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714903" y="3146141"/>
            <a:ext cx="1904304" cy="2123658"/>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查找指定元素</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head</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while</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is</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None</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找到指定元素</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if</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cur.item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item:</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return</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True</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cur</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cur.next</a:t>
            </a: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return</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False</a:t>
            </a:r>
            <a:r>
              <a:rPr kumimoji="1" lang="zh-CN" altLang="en-US" sz="1200" dirty="0">
                <a:solidFill>
                  <a:srgbClr val="FF0000"/>
                </a:solidFill>
                <a:latin typeface="微软雅黑" panose="020B0503020204020204" pitchFamily="34" charset="-122"/>
                <a:ea typeface="微软雅黑" panose="020B0503020204020204" pitchFamily="34" charset="-122"/>
              </a:rPr>
              <a:t>  </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                        </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453462" y="1706781"/>
            <a:ext cx="55110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线性结构</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最多只能有一个前驱结点和后继结点</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非线性结构</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可以有多个前驱结点和后继结点</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线性结构</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kumimoji="1" lang="zh-CN" altLang="en-US" sz="1000" dirty="0">
                <a:latin typeface="微软雅黑" panose="020B0503020204020204" pitchFamily="34" charset="-122"/>
                <a:ea typeface="微软雅黑" panose="020B0503020204020204" pitchFamily="34" charset="-122"/>
              </a:rPr>
              <a:t>顺序表 链表</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顺序表</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元素顺序地存放在一块连续的存储区里</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元素间的顺序关系由它们的存储顺序自然表示</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solidFill>
                  <a:srgbClr val="FF0000"/>
                </a:solidFill>
                <a:latin typeface="微软雅黑" panose="020B0503020204020204" pitchFamily="34" charset="-122"/>
                <a:ea typeface="微软雅黑" panose="020B0503020204020204" pitchFamily="34" charset="-122"/>
              </a:rPr>
              <a:t>链表</a:t>
            </a:r>
            <a:r>
              <a:rPr kumimoji="1" lang="en-US" altLang="zh-CN" sz="1000" dirty="0">
                <a:solidFill>
                  <a:srgbClr val="FF0000"/>
                </a:solidFill>
                <a:latin typeface="微软雅黑" panose="020B0503020204020204" pitchFamily="34" charset="-122"/>
                <a:ea typeface="微软雅黑" panose="020B0503020204020204" pitchFamily="34" charset="-122"/>
              </a:rPr>
              <a:t>:</a:t>
            </a:r>
            <a:r>
              <a:rPr kumimoji="1" lang="zh-CN" altLang="en-US" sz="1000" dirty="0">
                <a:solidFill>
                  <a:srgbClr val="FF0000"/>
                </a:solidFill>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将元素存放在通过链接构造起来的一系列存储块中</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存储空间非连续</a:t>
            </a:r>
            <a:endParaRPr kumimoji="1"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168886" y="150083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168886" y="158298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2168885" y="166267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2168884" y="17409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168884" y="214397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168884" y="222613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168883" y="23058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168882" y="238405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170310" y="118000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6" name="矩形 15"/>
          <p:cNvSpPr/>
          <p:nvPr/>
        </p:nvSpPr>
        <p:spPr>
          <a:xfrm>
            <a:off x="2170310" y="126216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7" name="矩形 16"/>
          <p:cNvSpPr/>
          <p:nvPr/>
        </p:nvSpPr>
        <p:spPr>
          <a:xfrm>
            <a:off x="2170309" y="134184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8" name="矩形 17"/>
          <p:cNvSpPr/>
          <p:nvPr/>
        </p:nvSpPr>
        <p:spPr>
          <a:xfrm>
            <a:off x="2170308" y="142008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19" name="矩形 18"/>
          <p:cNvSpPr/>
          <p:nvPr/>
        </p:nvSpPr>
        <p:spPr>
          <a:xfrm>
            <a:off x="2168887" y="1819525"/>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168887" y="190168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168886" y="198136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168885" y="205960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2073417" y="794620"/>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顺序表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4" name="矩形 23"/>
          <p:cNvSpPr/>
          <p:nvPr/>
        </p:nvSpPr>
        <p:spPr>
          <a:xfrm>
            <a:off x="5821629" y="14722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821629" y="155443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5821628" y="163411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821627" y="171235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5821627" y="211542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5821627" y="21975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5821626" y="227726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821625" y="235549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5823053" y="115144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5823053" y="123360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5823052" y="131329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823051" y="139152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5821630" y="179096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5821630" y="187312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5821629" y="195281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5821628" y="203104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5820203" y="276215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5820203" y="284431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5820202" y="292399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5820201" y="300222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a:off x="5820201" y="34053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5820201" y="348746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5820200" y="356714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820199" y="364537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5821627" y="244132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821627" y="252348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821626" y="260317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821625" y="268140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820204" y="3080848"/>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820204" y="316300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820203" y="3242691"/>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820202" y="3320924"/>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5940848" y="152098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5941706" y="2145025"/>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5941706" y="278500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5941706" y="347481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40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298345" y="119615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5303451" y="152098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5298345" y="184593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5287681" y="217275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5287681" y="2510282"/>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0x15</a:t>
            </a:r>
            <a:endParaRPr kumimoji="1" lang="zh-CN" altLang="en-US" sz="1200" dirty="0">
              <a:latin typeface="微软雅黑" panose="020B0503020204020204" pitchFamily="34" charset="-122"/>
              <a:ea typeface="微软雅黑" panose="020B0503020204020204" pitchFamily="34" charset="-122"/>
            </a:endParaRPr>
          </a:p>
        </p:txBody>
      </p:sp>
      <p:sp>
        <p:nvSpPr>
          <p:cNvPr id="65" name="文本框 64"/>
          <p:cNvSpPr txBox="1"/>
          <p:nvPr/>
        </p:nvSpPr>
        <p:spPr>
          <a:xfrm>
            <a:off x="5287681" y="281835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0x16</a:t>
            </a:r>
            <a:endParaRPr kumimoji="1" lang="zh-CN" altLang="en-US" sz="1200"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5287681" y="312984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0x17</a:t>
            </a:r>
            <a:endParaRPr kumimoji="1" lang="zh-CN" altLang="en-US" sz="1200" dirty="0">
              <a:latin typeface="微软雅黑" panose="020B0503020204020204" pitchFamily="34" charset="-122"/>
              <a:ea typeface="微软雅黑" panose="020B0503020204020204" pitchFamily="34" charset="-122"/>
            </a:endParaRPr>
          </a:p>
        </p:txBody>
      </p:sp>
      <p:sp>
        <p:nvSpPr>
          <p:cNvPr id="67" name="文本框 66"/>
          <p:cNvSpPr txBox="1"/>
          <p:nvPr/>
        </p:nvSpPr>
        <p:spPr>
          <a:xfrm>
            <a:off x="5298345" y="345942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0x18</a:t>
            </a:r>
            <a:endParaRPr kumimoji="1" lang="zh-CN" altLang="en-US" sz="1200" dirty="0">
              <a:latin typeface="微软雅黑" panose="020B0503020204020204" pitchFamily="34" charset="-122"/>
              <a:ea typeface="微软雅黑" panose="020B0503020204020204" pitchFamily="34" charset="-122"/>
            </a:endParaRPr>
          </a:p>
        </p:txBody>
      </p:sp>
      <p:sp>
        <p:nvSpPr>
          <p:cNvPr id="68" name="文本框 67"/>
          <p:cNvSpPr txBox="1"/>
          <p:nvPr/>
        </p:nvSpPr>
        <p:spPr>
          <a:xfrm>
            <a:off x="6084168" y="118000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6069717" y="182331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6069716" y="2462206"/>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6038281" y="3101378"/>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占用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2" name="左弧形箭头 71"/>
          <p:cNvSpPr/>
          <p:nvPr/>
        </p:nvSpPr>
        <p:spPr>
          <a:xfrm>
            <a:off x="6810247" y="1575102"/>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73" name="左弧形箭头 72"/>
          <p:cNvSpPr/>
          <p:nvPr/>
        </p:nvSpPr>
        <p:spPr>
          <a:xfrm>
            <a:off x="6822265" y="2266828"/>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74" name="左弧形箭头 73"/>
          <p:cNvSpPr/>
          <p:nvPr/>
        </p:nvSpPr>
        <p:spPr>
          <a:xfrm>
            <a:off x="6822265" y="2956103"/>
            <a:ext cx="503272" cy="721382"/>
          </a:xfrm>
          <a:prstGeom prst="curvedLeftArrow">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92D050"/>
              </a:solidFill>
            </a:endParaRPr>
          </a:p>
        </p:txBody>
      </p:sp>
      <p:sp>
        <p:nvSpPr>
          <p:cNvPr id="75" name="文本框 74"/>
          <p:cNvSpPr txBox="1"/>
          <p:nvPr/>
        </p:nvSpPr>
        <p:spPr>
          <a:xfrm>
            <a:off x="6338979" y="151519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0x14</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330389" y="215082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0x16</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322941" y="280462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0x18</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307718" y="823374"/>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链表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1638656" y="121836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80" name="文本框 79"/>
          <p:cNvSpPr txBox="1"/>
          <p:nvPr/>
        </p:nvSpPr>
        <p:spPr>
          <a:xfrm>
            <a:off x="1633602" y="155418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1640984" y="185502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82" name="文本框 81"/>
          <p:cNvSpPr txBox="1"/>
          <p:nvPr/>
        </p:nvSpPr>
        <p:spPr>
          <a:xfrm>
            <a:off x="1640982" y="220559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sp>
        <p:nvSpPr>
          <p:cNvPr id="83" name="矩形 82"/>
          <p:cNvSpPr/>
          <p:nvPr/>
        </p:nvSpPr>
        <p:spPr>
          <a:xfrm>
            <a:off x="2176731" y="27925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p:cNvSpPr/>
          <p:nvPr/>
        </p:nvSpPr>
        <p:spPr>
          <a:xfrm>
            <a:off x="2176731" y="287474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2176730" y="295442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2176729" y="303265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2176729" y="343573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2176729" y="351789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2176728" y="359757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2176727" y="367580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2178155" y="247175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2" name="矩形 91"/>
          <p:cNvSpPr/>
          <p:nvPr/>
        </p:nvSpPr>
        <p:spPr>
          <a:xfrm>
            <a:off x="2178155" y="25539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3" name="矩形 92"/>
          <p:cNvSpPr/>
          <p:nvPr/>
        </p:nvSpPr>
        <p:spPr>
          <a:xfrm>
            <a:off x="2178154" y="263360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4" name="矩形 93"/>
          <p:cNvSpPr/>
          <p:nvPr/>
        </p:nvSpPr>
        <p:spPr>
          <a:xfrm>
            <a:off x="2178153" y="271183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95" name="矩形 94"/>
          <p:cNvSpPr/>
          <p:nvPr/>
        </p:nvSpPr>
        <p:spPr>
          <a:xfrm>
            <a:off x="2176732" y="311127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2176732" y="319343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2176731" y="327312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2176730" y="335135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文本框 98"/>
          <p:cNvSpPr txBox="1"/>
          <p:nvPr/>
        </p:nvSpPr>
        <p:spPr>
          <a:xfrm>
            <a:off x="1646501" y="251011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0x15</a:t>
            </a:r>
            <a:endParaRPr kumimoji="1" lang="zh-CN" altLang="en-US" sz="1200" dirty="0">
              <a:latin typeface="微软雅黑" panose="020B0503020204020204" pitchFamily="34" charset="-122"/>
              <a:ea typeface="微软雅黑" panose="020B0503020204020204" pitchFamily="34" charset="-122"/>
            </a:endParaRPr>
          </a:p>
        </p:txBody>
      </p:sp>
      <p:sp>
        <p:nvSpPr>
          <p:cNvPr id="100" name="文本框 99"/>
          <p:cNvSpPr txBox="1"/>
          <p:nvPr/>
        </p:nvSpPr>
        <p:spPr>
          <a:xfrm>
            <a:off x="1641447" y="2845937"/>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0x16</a:t>
            </a:r>
            <a:endParaRPr kumimoji="1" lang="zh-CN" altLang="en-US" sz="12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1648829" y="314678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0x17</a:t>
            </a:r>
            <a:endParaRPr kumimoji="1" lang="zh-CN" altLang="en-US" sz="1200" dirty="0">
              <a:latin typeface="微软雅黑" panose="020B0503020204020204" pitchFamily="34" charset="-122"/>
              <a:ea typeface="微软雅黑" panose="020B0503020204020204" pitchFamily="34" charset="-122"/>
            </a:endParaRPr>
          </a:p>
        </p:txBody>
      </p:sp>
      <p:sp>
        <p:nvSpPr>
          <p:cNvPr id="102" name="文本框 101"/>
          <p:cNvSpPr txBox="1"/>
          <p:nvPr/>
        </p:nvSpPr>
        <p:spPr>
          <a:xfrm>
            <a:off x="1648827" y="349734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0x18</a:t>
            </a:r>
            <a:endParaRPr kumimoji="1" lang="zh-CN" altLang="en-US" sz="1200" dirty="0">
              <a:latin typeface="微软雅黑" panose="020B0503020204020204" pitchFamily="34" charset="-122"/>
              <a:ea typeface="微软雅黑" panose="020B0503020204020204" pitchFamily="34" charset="-122"/>
            </a:endParaRPr>
          </a:p>
        </p:txBody>
      </p:sp>
      <p:sp>
        <p:nvSpPr>
          <p:cNvPr id="25600" name="文本框 25599"/>
          <p:cNvSpPr txBox="1"/>
          <p:nvPr/>
        </p:nvSpPr>
        <p:spPr>
          <a:xfrm>
            <a:off x="2483368" y="123525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483368" y="154264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2481093" y="186108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2479316" y="2178969"/>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40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2479316" y="252027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50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2479316" y="2827208"/>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60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2479316" y="315465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70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2486671" y="3496616"/>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80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601" name="文本框 25600"/>
          <p:cNvSpPr txBox="1"/>
          <p:nvPr/>
        </p:nvSpPr>
        <p:spPr>
          <a:xfrm>
            <a:off x="1640982" y="3871029"/>
            <a:ext cx="1904689" cy="138499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查找指定下标元素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r>
              <a:rPr kumimoji="1" lang="zh-CN" altLang="en-US" sz="1200" dirty="0">
                <a:solidFill>
                  <a:srgbClr val="FF0000"/>
                </a:solidFill>
                <a:latin typeface="微软雅黑" panose="020B0503020204020204" pitchFamily="34" charset="-122"/>
                <a:ea typeface="微软雅黑" panose="020B0503020204020204" pitchFamily="34" charset="-122"/>
              </a:rPr>
              <a:t>  </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查找任意元素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删除元素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尾部删除</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添加元素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尾部添加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endParaRPr kumimoji="1"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5307718" y="3809961"/>
            <a:ext cx="3328155" cy="120032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查找指定下标元素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查找任意元素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删除元素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尾部删除</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添加元素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尾部添加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O(n)</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添加删除头部元素</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O(1)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429782" y="1227683"/>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a:t>
            </a:r>
            <a:endParaRPr kumimoji="1" lang="zh-CN" altLang="en-US" sz="1200"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3429782" y="1576507"/>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p:txBody>
      </p:sp>
      <p:sp>
        <p:nvSpPr>
          <p:cNvPr id="113" name="文本框 112"/>
          <p:cNvSpPr txBox="1"/>
          <p:nvPr/>
        </p:nvSpPr>
        <p:spPr>
          <a:xfrm>
            <a:off x="3429782" y="1880613"/>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p:txBody>
      </p:sp>
      <p:sp>
        <p:nvSpPr>
          <p:cNvPr id="114" name="文本框 113"/>
          <p:cNvSpPr txBox="1"/>
          <p:nvPr/>
        </p:nvSpPr>
        <p:spPr>
          <a:xfrm>
            <a:off x="3429782" y="2189953"/>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p:txBody>
      </p:sp>
      <p:sp>
        <p:nvSpPr>
          <p:cNvPr id="115" name="文本框 114"/>
          <p:cNvSpPr txBox="1"/>
          <p:nvPr/>
        </p:nvSpPr>
        <p:spPr>
          <a:xfrm>
            <a:off x="7327817" y="1461726"/>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a:t>
            </a:r>
            <a:endParaRPr kumimoji="1" lang="zh-CN" altLang="en-US" sz="1200" dirty="0">
              <a:latin typeface="微软雅黑" panose="020B0503020204020204" pitchFamily="34" charset="-122"/>
              <a:ea typeface="微软雅黑" panose="020B0503020204020204" pitchFamily="34" charset="-122"/>
            </a:endParaRPr>
          </a:p>
        </p:txBody>
      </p:sp>
      <p:sp>
        <p:nvSpPr>
          <p:cNvPr id="116" name="文本框 115"/>
          <p:cNvSpPr txBox="1"/>
          <p:nvPr/>
        </p:nvSpPr>
        <p:spPr>
          <a:xfrm>
            <a:off x="7326169" y="2060195"/>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a:t>
            </a:r>
            <a:endParaRPr kumimoji="1" lang="zh-CN" altLang="en-US" sz="1200" dirty="0">
              <a:latin typeface="微软雅黑" panose="020B0503020204020204" pitchFamily="34" charset="-122"/>
              <a:ea typeface="微软雅黑" panose="020B0503020204020204" pitchFamily="34" charset="-122"/>
            </a:endParaRPr>
          </a:p>
        </p:txBody>
      </p:sp>
      <p:sp>
        <p:nvSpPr>
          <p:cNvPr id="117" name="文本框 116"/>
          <p:cNvSpPr txBox="1"/>
          <p:nvPr/>
        </p:nvSpPr>
        <p:spPr>
          <a:xfrm>
            <a:off x="7321057" y="2705812"/>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endParaRPr kumimoji="1" lang="zh-CN" altLang="en-US" sz="1200" dirty="0">
              <a:latin typeface="微软雅黑" panose="020B0503020204020204" pitchFamily="34" charset="-122"/>
              <a:ea typeface="微软雅黑" panose="020B0503020204020204" pitchFamily="34" charset="-122"/>
            </a:endParaRPr>
          </a:p>
        </p:txBody>
      </p:sp>
      <p:sp>
        <p:nvSpPr>
          <p:cNvPr id="118" name="文本框 117"/>
          <p:cNvSpPr txBox="1"/>
          <p:nvPr/>
        </p:nvSpPr>
        <p:spPr>
          <a:xfrm>
            <a:off x="7327817" y="3430016"/>
            <a:ext cx="274434"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算法的概念</a:t>
            </a:r>
            <a:endParaRPr lang="en-US" altLang="zh-CN"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5576" y="1583210"/>
            <a:ext cx="685957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如果 </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=1000</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 </a:t>
            </a:r>
            <a:r>
              <a:rPr lang="en-GB" altLang="zh-CN" sz="1200" dirty="0">
                <a:latin typeface="微软雅黑" panose="020B0503020204020204" pitchFamily="34" charset="-122"/>
                <a:ea typeface="微软雅黑" panose="020B0503020204020204" pitchFamily="34" charset="-122"/>
              </a:rPr>
              <a:t>a^2+b^2=c^2</a:t>
            </a:r>
            <a:r>
              <a:rPr lang="zh-CN" altLang="en-GB" sz="1200" dirty="0">
                <a:latin typeface="微软雅黑" panose="020B0503020204020204" pitchFamily="34" charset="-122"/>
                <a:ea typeface="微软雅黑" panose="020B0503020204020204" pitchFamily="34" charset="-122"/>
              </a:rPr>
              <a:t>（</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为自然数），如何求出所有</a:t>
            </a:r>
            <a:r>
              <a:rPr lang="en-GB" altLang="zh-CN" sz="1200" dirty="0">
                <a:latin typeface="微软雅黑" panose="020B0503020204020204" pitchFamily="34" charset="-122"/>
                <a:ea typeface="微软雅黑" panose="020B0503020204020204" pitchFamily="34" charset="-122"/>
              </a:rPr>
              <a:t>a</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b</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可能的组合</a:t>
            </a:r>
            <a:r>
              <a:rPr lang="en-US" altLang="zh-CN" sz="1200" dirty="0">
                <a:latin typeface="微软雅黑" panose="020B0503020204020204" pitchFamily="34" charset="-122"/>
                <a:ea typeface="微软雅黑" panose="020B0503020204020204" pitchFamily="34" charset="-122"/>
              </a:rPr>
              <a:t>?</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55576" y="1187126"/>
            <a:ext cx="529312"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题目</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算法的概念</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619628"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2.1</a:t>
            </a:r>
            <a:r>
              <a:rPr kumimoji="1" lang="zh-CN" altLang="en-US" dirty="0">
                <a:latin typeface="微软雅黑" panose="020B0503020204020204" pitchFamily="34" charset="-122"/>
                <a:ea typeface="微软雅黑" panose="020B0503020204020204" pitchFamily="34" charset="-122"/>
              </a:rPr>
              <a:t> 解题方法一 </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 穷举法</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62272" y="1574671"/>
            <a:ext cx="695575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将问题的所有可能的答案</a:t>
            </a:r>
            <a:r>
              <a:rPr lang="zh-CN" altLang="en-US" sz="1200" dirty="0">
                <a:solidFill>
                  <a:srgbClr val="FF0000"/>
                </a:solidFill>
                <a:latin typeface="微软雅黑" panose="020B0503020204020204" pitchFamily="34" charset="-122"/>
                <a:ea typeface="微软雅黑" panose="020B0503020204020204" pitchFamily="34" charset="-122"/>
              </a:rPr>
              <a:t>一一列举</a:t>
            </a:r>
            <a:r>
              <a:rPr lang="zh-CN" altLang="en-US" sz="1200" dirty="0">
                <a:latin typeface="微软雅黑" panose="020B0503020204020204" pitchFamily="34" charset="-122"/>
                <a:ea typeface="微软雅黑" panose="020B0503020204020204" pitchFamily="34" charset="-122"/>
              </a:rPr>
              <a:t>，然后根据条件判断此答案是否合适，合适就保留，不合适就丢弃</a:t>
            </a: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57917" y="2003283"/>
            <a:ext cx="529312"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思路</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56533" y="1351831"/>
            <a:ext cx="68320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穷举法</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38856" y="2297431"/>
            <a:ext cx="2345514"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①列举</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的所有可能的数值</a:t>
            </a:r>
            <a:endParaRPr kumimoji="1" lang="en-US" altLang="zh-CN" sz="1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038856" y="2574430"/>
            <a:ext cx="3087413" cy="1119841"/>
          </a:xfrm>
          <a:prstGeom prst="rect">
            <a:avLst/>
          </a:prstGeom>
          <a:ln w="3175">
            <a:solidFill>
              <a:schemeClr val="tx1"/>
            </a:solidFill>
          </a:ln>
        </p:spPr>
      </p:pic>
      <p:sp>
        <p:nvSpPr>
          <p:cNvPr id="12" name="文本框 11"/>
          <p:cNvSpPr txBox="1"/>
          <p:nvPr/>
        </p:nvSpPr>
        <p:spPr>
          <a:xfrm>
            <a:off x="1069815" y="3728102"/>
            <a:ext cx="156966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②判断是否满足条件</a:t>
            </a:r>
            <a:endParaRPr kumimoji="1" lang="zh-CN" altLang="en-US" sz="12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035340" y="4038932"/>
            <a:ext cx="3824692" cy="493184"/>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算法的概念</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220124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2.2</a:t>
            </a:r>
            <a:r>
              <a:rPr kumimoji="1" lang="zh-CN" altLang="en-US" dirty="0">
                <a:latin typeface="微软雅黑" panose="020B0503020204020204" pitchFamily="34" charset="-122"/>
                <a:ea typeface="微软雅黑" panose="020B0503020204020204" pitchFamily="34" charset="-122"/>
              </a:rPr>
              <a:t> 算法的</a:t>
            </a:r>
            <a:r>
              <a:rPr lang="zh-CN" altLang="en-US" b="1" dirty="0"/>
              <a:t>五大特性</a:t>
            </a: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947319" y="1470531"/>
            <a:ext cx="6750496" cy="646331"/>
          </a:xfrm>
          <a:prstGeom prst="rect">
            <a:avLst/>
          </a:prstGeom>
        </p:spPr>
        <p:txBody>
          <a:bodyPr wrap="square">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算法是独立存在的一种解决问题的方法和思想</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对于算法而言，实现的语言并不重要，重要的是思想</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算法可以有不同的语言描述实现版本（如</a:t>
            </a:r>
            <a:r>
              <a:rPr lang="en-GB" altLang="zh-CN" sz="1200" dirty="0">
                <a:solidFill>
                  <a:srgbClr val="333333"/>
                </a:solidFill>
                <a:latin typeface="微软雅黑" panose="020B0503020204020204" pitchFamily="34" charset="-122"/>
                <a:ea typeface="微软雅黑" panose="020B0503020204020204" pitchFamily="34" charset="-122"/>
              </a:rPr>
              <a:t>C</a:t>
            </a:r>
            <a:r>
              <a:rPr lang="zh-CN" altLang="en-US" sz="1200" dirty="0">
                <a:solidFill>
                  <a:srgbClr val="333333"/>
                </a:solidFill>
                <a:latin typeface="微软雅黑" panose="020B0503020204020204" pitchFamily="34" charset="-122"/>
                <a:ea typeface="微软雅黑" panose="020B0503020204020204" pitchFamily="34" charset="-122"/>
              </a:rPr>
              <a:t>描述、</a:t>
            </a:r>
            <a:r>
              <a:rPr lang="en-GB" altLang="zh-CN" sz="1200" dirty="0">
                <a:solidFill>
                  <a:srgbClr val="333333"/>
                </a:solidFill>
                <a:latin typeface="微软雅黑" panose="020B0503020204020204" pitchFamily="34" charset="-122"/>
                <a:ea typeface="微软雅黑" panose="020B0503020204020204" pitchFamily="34" charset="-122"/>
              </a:rPr>
              <a:t>C++</a:t>
            </a:r>
            <a:r>
              <a:rPr lang="zh-CN" altLang="en-US" sz="1200" dirty="0">
                <a:solidFill>
                  <a:srgbClr val="333333"/>
                </a:solidFill>
                <a:latin typeface="微软雅黑" panose="020B0503020204020204" pitchFamily="34" charset="-122"/>
                <a:ea typeface="微软雅黑" panose="020B0503020204020204" pitchFamily="34" charset="-122"/>
              </a:rPr>
              <a:t>描述、</a:t>
            </a:r>
            <a:r>
              <a:rPr lang="en-GB" altLang="zh-CN" sz="1200" dirty="0">
                <a:solidFill>
                  <a:srgbClr val="333333"/>
                </a:solidFill>
                <a:latin typeface="微软雅黑" panose="020B0503020204020204" pitchFamily="34" charset="-122"/>
                <a:ea typeface="微软雅黑" panose="020B0503020204020204" pitchFamily="34" charset="-122"/>
              </a:rPr>
              <a:t>Python</a:t>
            </a:r>
            <a:r>
              <a:rPr lang="zh-CN" altLang="en-US" sz="1200" dirty="0">
                <a:solidFill>
                  <a:srgbClr val="333333"/>
                </a:solidFill>
                <a:latin typeface="微软雅黑" panose="020B0503020204020204" pitchFamily="34" charset="-122"/>
                <a:ea typeface="微软雅黑" panose="020B0503020204020204" pitchFamily="34" charset="-122"/>
              </a:rPr>
              <a:t>描述等）</a:t>
            </a:r>
            <a:endParaRPr lang="zh-CN" altLang="en-US" sz="1200" b="0" i="0" dirty="0">
              <a:solidFill>
                <a:srgbClr val="333333"/>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355726"/>
            <a:ext cx="7345281" cy="1569660"/>
          </a:xfrm>
          <a:prstGeom prst="rect">
            <a:avLst/>
          </a:prstGeom>
          <a:noFill/>
        </p:spPr>
        <p:txBody>
          <a:bodyPr wrap="none" rtlCol="0">
            <a:spAutoFit/>
          </a:bodyPr>
          <a:lstStyle/>
          <a:p>
            <a:pPr fontAlgn="auto">
              <a:spcBef>
                <a:spcPts val="0"/>
              </a:spcBef>
              <a:spcAft>
                <a:spcPts val="0"/>
              </a:spcAft>
            </a:pPr>
            <a:br>
              <a:rPr lang="zh-CN" altLang="en-US" sz="1200" dirty="0"/>
            </a:br>
            <a:r>
              <a:rPr lang="zh-CN" altLang="en-US" sz="1200" b="1" dirty="0">
                <a:solidFill>
                  <a:srgbClr val="FF0000"/>
                </a:solidFill>
                <a:latin typeface="微软雅黑" panose="020B0503020204020204" pitchFamily="34" charset="-122"/>
                <a:ea typeface="微软雅黑" panose="020B0503020204020204" pitchFamily="34" charset="-122"/>
              </a:rPr>
              <a:t>算法的五大特性</a:t>
            </a:r>
            <a:r>
              <a:rPr lang="en-US" altLang="zh-CN" sz="1200" b="1" dirty="0">
                <a:solidFill>
                  <a:srgbClr val="FF0000"/>
                </a:solidFill>
                <a:latin typeface="微软雅黑" panose="020B0503020204020204" pitchFamily="34" charset="-122"/>
                <a:ea typeface="微软雅黑" panose="020B0503020204020204" pitchFamily="34" charset="-122"/>
              </a:rPr>
              <a:t>:</a:t>
            </a:r>
            <a:endParaRPr lang="en-US" altLang="zh-CN" sz="1200" b="1" dirty="0">
              <a:solidFill>
                <a:srgbClr val="FF0000"/>
              </a:solidFill>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①输入</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算法具有</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个或多个输入</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②输出</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算法至少有</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个或多个输出</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③有穷性</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算法在有限的步骤之后会自动结束而不会无限循环，并且每一个步骤可以在可接受的时间内完成</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④确定性</a:t>
            </a:r>
            <a:r>
              <a:rPr lang="zh-CN" altLang="en-US" sz="1200" dirty="0">
                <a:latin typeface="微软雅黑" panose="020B0503020204020204" pitchFamily="34" charset="-122"/>
                <a:ea typeface="微软雅黑" panose="020B0503020204020204" pitchFamily="34" charset="-122"/>
              </a:rPr>
              <a:t>：算法中的每一步都有确定的含义，不会出现二义性</a:t>
            </a:r>
            <a:endParaRPr lang="zh-CN" altLang="en-US" sz="1200"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⑤可行性</a:t>
            </a:r>
            <a:r>
              <a:rPr lang="zh-CN" altLang="en-US" sz="1200" dirty="0">
                <a:latin typeface="微软雅黑" panose="020B0503020204020204" pitchFamily="34" charset="-122"/>
                <a:ea typeface="微软雅黑" panose="020B0503020204020204" pitchFamily="34" charset="-122"/>
              </a:rPr>
              <a:t>：算法的每一步都是可行的，也就是说每一步都能够执行有限的次数完成</a:t>
            </a:r>
            <a:endParaRPr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b="1" dirty="0">
                <a:solidFill>
                  <a:srgbClr val="FF0000"/>
                </a:solidFill>
                <a:latin typeface="微软雅黑" panose="020B0503020204020204" pitchFamily="34" charset="-122"/>
                <a:ea typeface="微软雅黑" panose="020B0503020204020204" pitchFamily="34" charset="-122"/>
              </a:rPr>
              <a:t>算法是独立存在的一种解决问题的方法和思想</a:t>
            </a:r>
            <a:endParaRPr lang="zh-CN" altLang="en-US" sz="1000" b="1" dirty="0">
              <a:solidFill>
                <a:srgbClr val="333333"/>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b="1" dirty="0">
                <a:solidFill>
                  <a:srgbClr val="FF0000"/>
                </a:solidFill>
                <a:latin typeface="微软雅黑" panose="020B0503020204020204" pitchFamily="34" charset="-122"/>
                <a:ea typeface="微软雅黑" panose="020B0503020204020204" pitchFamily="34" charset="-122"/>
              </a:rPr>
              <a:t>算法的五大特性</a:t>
            </a:r>
            <a:r>
              <a:rPr lang="en-US" altLang="zh-CN" sz="1000" b="1" dirty="0">
                <a:solidFill>
                  <a:srgbClr val="FF0000"/>
                </a:solidFill>
                <a:latin typeface="微软雅黑" panose="020B0503020204020204" pitchFamily="34" charset="-122"/>
                <a:ea typeface="微软雅黑" panose="020B0503020204020204" pitchFamily="34" charset="-122"/>
              </a:rPr>
              <a:t>:</a:t>
            </a:r>
            <a:endParaRPr lang="en-US" altLang="zh-CN" sz="1000" b="1" dirty="0">
              <a:solidFill>
                <a:srgbClr val="FF0000"/>
              </a:solidFill>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①输入</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算法具有</a:t>
            </a:r>
            <a:r>
              <a:rPr lang="en-US" altLang="zh-CN" sz="1000" dirty="0">
                <a:latin typeface="微软雅黑" panose="020B0503020204020204" pitchFamily="34" charset="-122"/>
                <a:ea typeface="微软雅黑" panose="020B0503020204020204" pitchFamily="34" charset="-122"/>
              </a:rPr>
              <a:t>0</a:t>
            </a:r>
            <a:r>
              <a:rPr lang="zh-CN" altLang="en-US" sz="1000" dirty="0">
                <a:latin typeface="微软雅黑" panose="020B0503020204020204" pitchFamily="34" charset="-122"/>
                <a:ea typeface="微软雅黑" panose="020B0503020204020204" pitchFamily="34" charset="-122"/>
              </a:rPr>
              <a:t>个或多个输入</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②输出</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算法至少有</a:t>
            </a: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个或多个输出</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③有穷性</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算法在有限的步骤之后会自动结束而不会无限循环，并且每一个步骤可以在可接受的时间内完成</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④确定性</a:t>
            </a:r>
            <a:r>
              <a:rPr lang="zh-CN" altLang="en-US" sz="1000" dirty="0">
                <a:latin typeface="微软雅黑" panose="020B0503020204020204" pitchFamily="34" charset="-122"/>
                <a:ea typeface="微软雅黑" panose="020B0503020204020204" pitchFamily="34" charset="-122"/>
              </a:rPr>
              <a:t>：算法中的每一步都有确定的含义，不会出现二义性</a:t>
            </a:r>
            <a:endParaRPr lang="zh-CN" altLang="en-US"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⑤可行性</a:t>
            </a:r>
            <a:r>
              <a:rPr lang="zh-CN" altLang="en-US" sz="1000" dirty="0">
                <a:latin typeface="微软雅黑" panose="020B0503020204020204" pitchFamily="34" charset="-122"/>
                <a:ea typeface="微软雅黑" panose="020B0503020204020204" pitchFamily="34" charset="-122"/>
              </a:rPr>
              <a:t>：算法的每一步都是可行的，也就是说每一步都能够执行有限的次数完成</a:t>
            </a:r>
            <a:endParaRPr lang="zh-CN" altLang="en-US"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算法的时间效率衡量</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数据结构与算法简介</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004349"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知道怎么衡量算法的优劣</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sym typeface="+mn-ea"/>
              </a:rPr>
              <a:t>3.</a:t>
            </a:r>
            <a:r>
              <a:rPr lang="zh-CN" altLang="en-US" sz="2400" b="1" dirty="0">
                <a:latin typeface="微软雅黑" panose="020B0503020204020204" pitchFamily="34" charset="-122"/>
                <a:ea typeface="微软雅黑" panose="020B0503020204020204" pitchFamily="34" charset="-122"/>
                <a:sym typeface="+mn-ea"/>
              </a:rPr>
              <a:t> 算法的时间效率衡量</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3.1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算法效率衡量的标准是什么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55576" y="1583210"/>
            <a:ext cx="6859570"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如果 </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=1000</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 </a:t>
            </a:r>
            <a:r>
              <a:rPr lang="en-GB" altLang="zh-CN" sz="1200" dirty="0">
                <a:latin typeface="微软雅黑" panose="020B0503020204020204" pitchFamily="34" charset="-122"/>
                <a:ea typeface="微软雅黑" panose="020B0503020204020204" pitchFamily="34" charset="-122"/>
              </a:rPr>
              <a:t>a^2+b^2=c^2</a:t>
            </a:r>
            <a:r>
              <a:rPr lang="zh-CN" altLang="en-GB" sz="1200" dirty="0">
                <a:latin typeface="微软雅黑" panose="020B0503020204020204" pitchFamily="34" charset="-122"/>
                <a:ea typeface="微软雅黑" panose="020B0503020204020204" pitchFamily="34" charset="-122"/>
              </a:rPr>
              <a:t>（</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为自然数），如何求出所有</a:t>
            </a:r>
            <a:r>
              <a:rPr lang="en-GB" altLang="zh-CN" sz="1200" dirty="0">
                <a:latin typeface="微软雅黑" panose="020B0503020204020204" pitchFamily="34" charset="-122"/>
                <a:ea typeface="微软雅黑" panose="020B0503020204020204" pitchFamily="34" charset="-122"/>
              </a:rPr>
              <a:t>a</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b</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可能的组合</a:t>
            </a:r>
            <a:r>
              <a:rPr lang="en-US" altLang="zh-CN" sz="1200" dirty="0">
                <a:latin typeface="微软雅黑" panose="020B0503020204020204" pitchFamily="34" charset="-122"/>
                <a:ea typeface="微软雅黑" panose="020B0503020204020204" pitchFamily="34" charset="-122"/>
              </a:rPr>
              <a:t>?</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55576" y="1187126"/>
            <a:ext cx="529312"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题目</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3.1</a:t>
            </a:r>
            <a:r>
              <a:rPr kumimoji="1" lang="zh-CN" altLang="en-US" dirty="0">
                <a:latin typeface="微软雅黑" panose="020B0503020204020204" pitchFamily="34" charset="-122"/>
                <a:ea typeface="微软雅黑" panose="020B0503020204020204" pitchFamily="34" charset="-122"/>
              </a:rPr>
              <a:t> 解题方法二</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90114" y="1822053"/>
            <a:ext cx="6445995" cy="461665"/>
          </a:xfrm>
          <a:prstGeom prst="rect">
            <a:avLst/>
          </a:prstGeom>
          <a:noFill/>
        </p:spPr>
        <p:txBody>
          <a:bodyPr wrap="none" rtlCol="0">
            <a:spAutoFit/>
          </a:bodyPr>
          <a:lstStyle/>
          <a:p>
            <a:pPr fontAlgn="auto">
              <a:spcBef>
                <a:spcPts val="0"/>
              </a:spcBef>
              <a:spcAft>
                <a:spcPts val="0"/>
              </a:spcAft>
            </a:pPr>
            <a:r>
              <a:rPr lang="zh-CN" altLang="zh-CN" sz="1200" dirty="0">
                <a:latin typeface="微软雅黑" panose="020B0503020204020204" pitchFamily="34" charset="-122"/>
                <a:ea typeface="微软雅黑" panose="020B0503020204020204" pitchFamily="34" charset="-122"/>
              </a:rPr>
              <a:t>知道</a:t>
            </a:r>
            <a:r>
              <a:rPr lang="en-US" altLang="zh-CN" sz="1200" dirty="0">
                <a:latin typeface="微软雅黑" panose="020B0503020204020204" pitchFamily="34" charset="-122"/>
                <a:ea typeface="微软雅黑" panose="020B0503020204020204" pitchFamily="34" charset="-122"/>
              </a:rPr>
              <a:t>a</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b</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rPr>
              <a:t>他们三者是有一个关系的，就可以不用对</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rPr>
              <a:t>进行遍历，直接把</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rPr>
              <a:t>列成一个条件即可</a:t>
            </a:r>
            <a:endParaRPr lang="zh-CN"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070518" y="2283718"/>
            <a:ext cx="4967554" cy="1194519"/>
          </a:xfrm>
          <a:prstGeom prst="rect">
            <a:avLst/>
          </a:prstGeom>
          <a:ln w="3175">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43236" y="3209211"/>
            <a:ext cx="791090" cy="5447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369332"/>
          </a:xfrm>
          <a:prstGeom prst="rect">
            <a:avLst/>
          </a:prstGeom>
          <a:noFill/>
        </p:spPr>
        <p:txBody>
          <a:bodyPr wrap="none" rtlCol="0">
            <a:spAutoFit/>
          </a:bodyPr>
          <a:lstStyle/>
          <a:p>
            <a:pPr algn="l"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3.2</a:t>
            </a:r>
            <a:r>
              <a:rPr kumimoji="1" lang="zh-CN" altLang="en-US" dirty="0">
                <a:latin typeface="微软雅黑" panose="020B0503020204020204" pitchFamily="34" charset="-122"/>
                <a:ea typeface="微软雅黑" panose="020B0503020204020204" pitchFamily="34" charset="-122"/>
              </a:rPr>
              <a:t> 算法对比</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635646"/>
            <a:ext cx="6186309"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对于同一问题，我们给出了两种解决算法，在两种算法的实现中，我们对程序执行的时间</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进行了测算，发现两段程序执行的时间相差悬殊（方法一</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分钟 相比于 方法二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秒），</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由此我们可以得出结论：</a:t>
            </a:r>
            <a:r>
              <a:rPr lang="zh-CN" altLang="en-US" sz="1200" b="1" dirty="0">
                <a:solidFill>
                  <a:srgbClr val="FF0000"/>
                </a:solidFill>
                <a:latin typeface="微软雅黑" panose="020B0503020204020204" pitchFamily="34" charset="-122"/>
                <a:ea typeface="微软雅黑" panose="020B0503020204020204" pitchFamily="34" charset="-122"/>
              </a:rPr>
              <a:t>实现算法程序的执行时间可以反应出算法的效率，即算法的优劣</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71600" y="2499742"/>
            <a:ext cx="1877437" cy="461665"/>
          </a:xfrm>
          <a:prstGeom prst="rect">
            <a:avLst/>
          </a:prstGeom>
          <a:noFill/>
        </p:spPr>
        <p:txBody>
          <a:bodyPr wrap="none" rtlCol="0">
            <a:spAutoFit/>
          </a:bodyPr>
          <a:lstStyle/>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单靠时间值绝对可信吗？</a:t>
            </a:r>
            <a:endParaRPr lang="zh-CN" altLang="en-US"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115616" y="3343065"/>
            <a:ext cx="646331"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a:t>
            </a:r>
            <a:endParaRPr kumimoji="1" lang="zh-CN" altLang="en-US" sz="12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4211960" y="2948857"/>
            <a:ext cx="2273167" cy="1161916"/>
          </a:xfrm>
          <a:prstGeom prst="rect">
            <a:avLst/>
          </a:prstGeom>
          <a:ln>
            <a:solidFill>
              <a:schemeClr val="tx1"/>
            </a:solidFill>
          </a:ln>
        </p:spPr>
      </p:pic>
      <p:sp>
        <p:nvSpPr>
          <p:cNvPr id="15" name="右箭头 14"/>
          <p:cNvSpPr/>
          <p:nvPr/>
        </p:nvSpPr>
        <p:spPr>
          <a:xfrm>
            <a:off x="2051720" y="3435846"/>
            <a:ext cx="1728192" cy="457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7" name="文本框 16"/>
          <p:cNvSpPr txBox="1"/>
          <p:nvPr/>
        </p:nvSpPr>
        <p:spPr>
          <a:xfrm>
            <a:off x="971600" y="4443958"/>
            <a:ext cx="4493538" cy="276999"/>
          </a:xfrm>
          <a:prstGeom prst="rect">
            <a:avLst/>
          </a:prstGeom>
          <a:noFill/>
        </p:spPr>
        <p:txBody>
          <a:bodyPr wrap="none" rtlCol="0">
            <a:spAutoFit/>
          </a:bodyPr>
          <a:lstStyle/>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单纯依靠运行的时间来比较算法的优劣并不一定是客观准确的！</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 grpId="0"/>
      <p:bldP spid="12" grpId="0"/>
      <p:bldP spid="13" grpId="0"/>
      <p:bldP spid="15" grpId="0" bldLvl="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3.3</a:t>
            </a:r>
            <a:r>
              <a:rPr kumimoji="1" lang="zh-CN" altLang="en-US" dirty="0">
                <a:latin typeface="微软雅黑" panose="020B0503020204020204" pitchFamily="34" charset="-122"/>
                <a:ea typeface="微软雅黑" panose="020B0503020204020204" pitchFamily="34" charset="-122"/>
              </a:rPr>
              <a:t> 算法的时间效率衡量</a:t>
            </a:r>
            <a:endParaRPr kumimoji="1" lang="en-US" altLang="zh-CN"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563638"/>
            <a:ext cx="2954655"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如何才能客观的评判一个算法的优劣呢？</a:t>
            </a: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888544"/>
            <a:ext cx="6005170"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我们假定计算机执行算法</a:t>
            </a:r>
            <a:r>
              <a:rPr lang="zh-CN" altLang="en-US" sz="1200" dirty="0">
                <a:solidFill>
                  <a:srgbClr val="FF0000"/>
                </a:solidFill>
                <a:latin typeface="微软雅黑" panose="020B0503020204020204" pitchFamily="34" charset="-122"/>
                <a:ea typeface="微软雅黑" panose="020B0503020204020204" pitchFamily="34" charset="-122"/>
              </a:rPr>
              <a:t>每一个基本操作的时间</a:t>
            </a:r>
            <a:r>
              <a:rPr lang="zh-CN" altLang="en-US" sz="1200" dirty="0">
                <a:latin typeface="微软雅黑" panose="020B0503020204020204" pitchFamily="34" charset="-122"/>
                <a:ea typeface="微软雅黑" panose="020B0503020204020204" pitchFamily="34" charset="-122"/>
              </a:rPr>
              <a:t>是固定的一个</a:t>
            </a:r>
            <a:r>
              <a:rPr lang="zh-CN" altLang="en-US" sz="1200" dirty="0">
                <a:solidFill>
                  <a:srgbClr val="FF0000"/>
                </a:solidFill>
                <a:latin typeface="微软雅黑" panose="020B0503020204020204" pitchFamily="34" charset="-122"/>
                <a:ea typeface="微软雅黑" panose="020B0503020204020204" pitchFamily="34" charset="-122"/>
              </a:rPr>
              <a:t>时间单位</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那么有多少个</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基本操作</a:t>
            </a:r>
            <a:r>
              <a:rPr lang="zh-CN" altLang="en-US" sz="1200" dirty="0">
                <a:latin typeface="微软雅黑" panose="020B0503020204020204" pitchFamily="34" charset="-122"/>
                <a:ea typeface="微软雅黑" panose="020B0503020204020204" pitchFamily="34" charset="-122"/>
              </a:rPr>
              <a:t>就代表会花费多少</a:t>
            </a:r>
            <a:r>
              <a:rPr lang="zh-CN" altLang="en-US" sz="1200" dirty="0">
                <a:solidFill>
                  <a:srgbClr val="FF0000"/>
                </a:solidFill>
                <a:latin typeface="微软雅黑" panose="020B0503020204020204" pitchFamily="34" charset="-122"/>
                <a:ea typeface="微软雅黑" panose="020B0503020204020204" pitchFamily="34" charset="-122"/>
              </a:rPr>
              <a:t>时间单位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由此可以忽略机器环境的影响而客观的</a:t>
            </a:r>
            <a:r>
              <a:rPr lang="zh-CN" altLang="en-US" sz="1200" dirty="0">
                <a:solidFill>
                  <a:srgbClr val="FF0000"/>
                </a:solidFill>
                <a:latin typeface="微软雅黑" panose="020B0503020204020204" pitchFamily="34" charset="-122"/>
                <a:ea typeface="微软雅黑" panose="020B0503020204020204" pitchFamily="34" charset="-122"/>
              </a:rPr>
              <a:t>反应算法</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的时间效率</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3604529"/>
            <a:ext cx="4009431" cy="276999"/>
          </a:xfrm>
          <a:prstGeom prst="rect">
            <a:avLst/>
          </a:prstGeom>
          <a:noFill/>
        </p:spPr>
        <p:txBody>
          <a:bodyPr wrap="none" rtlCol="0">
            <a:spAutoFit/>
          </a:bodyPr>
          <a:lstStyle/>
          <a:p>
            <a:pPr fontAlgn="auto">
              <a:spcBef>
                <a:spcPts val="0"/>
              </a:spcBef>
              <a:spcAft>
                <a:spcPts val="0"/>
              </a:spcAft>
            </a:pPr>
            <a:r>
              <a:rPr lang="zh-CN" altLang="zh-CN" sz="1200" b="1" dirty="0">
                <a:solidFill>
                  <a:srgbClr val="FF0000"/>
                </a:solidFill>
                <a:latin typeface="微软雅黑" panose="020B0503020204020204" pitchFamily="34" charset="-122"/>
                <a:ea typeface="微软雅黑" panose="020B0503020204020204" pitchFamily="34" charset="-122"/>
              </a:rPr>
              <a:t>代码执行总时间</a:t>
            </a:r>
            <a:r>
              <a:rPr lang="en-US" altLang="zh-CN" sz="1200" b="1" dirty="0">
                <a:solidFill>
                  <a:srgbClr val="FF0000"/>
                </a:solidFill>
                <a:latin typeface="微软雅黑" panose="020B0503020204020204" pitchFamily="34" charset="-122"/>
                <a:ea typeface="微软雅黑" panose="020B0503020204020204" pitchFamily="34" charset="-122"/>
              </a:rPr>
              <a:t>(T)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 操作</a:t>
            </a:r>
            <a:r>
              <a:rPr lang="zh-CN" altLang="zh-CN" sz="1200" b="1" dirty="0">
                <a:solidFill>
                  <a:srgbClr val="FF0000"/>
                </a:solidFill>
                <a:latin typeface="微软雅黑" panose="020B0503020204020204" pitchFamily="34" charset="-122"/>
                <a:ea typeface="微软雅黑" panose="020B0503020204020204" pitchFamily="34" charset="-122"/>
              </a:rPr>
              <a:t>步骤数量</a:t>
            </a:r>
            <a:r>
              <a:rPr lang="en-US" altLang="zh-CN" sz="1200" b="1" dirty="0">
                <a:solidFill>
                  <a:srgbClr val="FF0000"/>
                </a:solidFill>
                <a:latin typeface="微软雅黑" panose="020B0503020204020204" pitchFamily="34" charset="-122"/>
                <a:ea typeface="微软雅黑" panose="020B0503020204020204" pitchFamily="34" charset="-122"/>
              </a:rPr>
              <a:t> *</a:t>
            </a:r>
            <a:r>
              <a:rPr lang="zh-CN" altLang="en-US" sz="1200" b="1" dirty="0">
                <a:solidFill>
                  <a:srgbClr val="FF0000"/>
                </a:solidFill>
                <a:latin typeface="微软雅黑" panose="020B0503020204020204" pitchFamily="34" charset="-122"/>
                <a:ea typeface="微软雅黑" panose="020B0503020204020204" pitchFamily="34" charset="-122"/>
              </a:rPr>
              <a:t> 操作步骤</a:t>
            </a:r>
            <a:r>
              <a:rPr lang="zh-CN" altLang="zh-CN" sz="1200" b="1" dirty="0">
                <a:solidFill>
                  <a:srgbClr val="FF0000"/>
                </a:solidFill>
                <a:latin typeface="微软雅黑" panose="020B0503020204020204" pitchFamily="34" charset="-122"/>
                <a:ea typeface="微软雅黑" panose="020B0503020204020204" pitchFamily="34" charset="-122"/>
              </a:rPr>
              <a:t>执行时间</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71600" y="3359087"/>
            <a:ext cx="837089"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时间效率</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算法的时间效率衡量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3.3</a:t>
            </a:r>
            <a:r>
              <a:rPr kumimoji="1" lang="zh-CN" altLang="en-US" dirty="0">
                <a:latin typeface="微软雅黑" panose="020B0503020204020204" pitchFamily="34" charset="-122"/>
                <a:ea typeface="微软雅黑" panose="020B0503020204020204" pitchFamily="34" charset="-122"/>
              </a:rPr>
              <a:t> 算法的时间效率衡量</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416993"/>
            <a:ext cx="2813591"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时间效率</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b="1" dirty="0">
                <a:solidFill>
                  <a:srgbClr val="FF0000"/>
                </a:solidFill>
                <a:latin typeface="微软雅黑" panose="020B0503020204020204" pitchFamily="34" charset="-122"/>
                <a:ea typeface="微软雅黑" panose="020B0503020204020204" pitchFamily="34" charset="-122"/>
              </a:rPr>
              <a:t>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 操作</a:t>
            </a:r>
            <a:r>
              <a:rPr lang="zh-CN" altLang="zh-CN" sz="1200" b="1" dirty="0">
                <a:solidFill>
                  <a:srgbClr val="FF0000"/>
                </a:solidFill>
                <a:latin typeface="微软雅黑" panose="020B0503020204020204" pitchFamily="34" charset="-122"/>
                <a:ea typeface="微软雅黑" panose="020B0503020204020204" pitchFamily="34" charset="-122"/>
              </a:rPr>
              <a:t>步骤数量</a:t>
            </a:r>
            <a:r>
              <a:rPr lang="en-US" altLang="zh-CN" sz="1200" b="1" dirty="0">
                <a:solidFill>
                  <a:srgbClr val="FF0000"/>
                </a:solidFill>
                <a:latin typeface="微软雅黑" panose="020B0503020204020204" pitchFamily="34" charset="-122"/>
                <a:ea typeface="微软雅黑" panose="020B0503020204020204" pitchFamily="34" charset="-122"/>
              </a:rPr>
              <a:t> * </a:t>
            </a:r>
            <a:r>
              <a:rPr lang="zh-CN" altLang="en-US" sz="1200" b="1" dirty="0">
                <a:solidFill>
                  <a:srgbClr val="FF0000"/>
                </a:solidFill>
                <a:latin typeface="微软雅黑" panose="020B0503020204020204" pitchFamily="34" charset="-122"/>
                <a:ea typeface="微软雅黑" panose="020B0503020204020204" pitchFamily="34" charset="-122"/>
              </a:rPr>
              <a:t>操作步骤</a:t>
            </a:r>
            <a:r>
              <a:rPr lang="zh-CN" altLang="zh-CN" sz="1200" b="1" dirty="0">
                <a:solidFill>
                  <a:srgbClr val="FF0000"/>
                </a:solidFill>
                <a:latin typeface="微软雅黑" panose="020B0503020204020204" pitchFamily="34" charset="-122"/>
                <a:ea typeface="微软雅黑" panose="020B0503020204020204" pitchFamily="34" charset="-122"/>
              </a:rPr>
              <a:t>执行时间</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3608" y="2211710"/>
            <a:ext cx="6264696" cy="1229814"/>
          </a:xfrm>
          <a:prstGeom prst="rect">
            <a:avLst/>
          </a:prstGeom>
        </p:spPr>
      </p:pic>
      <p:sp>
        <p:nvSpPr>
          <p:cNvPr id="9" name="矩形 8"/>
          <p:cNvSpPr/>
          <p:nvPr/>
        </p:nvSpPr>
        <p:spPr>
          <a:xfrm>
            <a:off x="1979712" y="2706033"/>
            <a:ext cx="5328592" cy="7354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6484584" y="2706323"/>
            <a:ext cx="80021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基本操作</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a:xfrm>
            <a:off x="1475656" y="2443262"/>
            <a:ext cx="5904656" cy="1080120"/>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561527" y="2411690"/>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00B050"/>
                </a:solidFill>
                <a:latin typeface="微软雅黑" panose="020B0503020204020204" pitchFamily="34" charset="-122"/>
                <a:ea typeface="微软雅黑" panose="020B0503020204020204" pitchFamily="34" charset="-122"/>
              </a:rPr>
              <a:t>子整体</a:t>
            </a:r>
            <a:endParaRPr kumimoji="1" lang="zh-CN" altLang="en-US" sz="1200" b="1" dirty="0">
              <a:solidFill>
                <a:srgbClr val="00B050"/>
              </a:solidFill>
              <a:latin typeface="微软雅黑" panose="020B0503020204020204" pitchFamily="34" charset="-122"/>
              <a:ea typeface="微软雅黑" panose="020B0503020204020204" pitchFamily="34" charset="-122"/>
            </a:endParaRPr>
          </a:p>
        </p:txBody>
      </p:sp>
      <p:sp>
        <p:nvSpPr>
          <p:cNvPr id="14" name="矩形 13"/>
          <p:cNvSpPr/>
          <p:nvPr/>
        </p:nvSpPr>
        <p:spPr>
          <a:xfrm>
            <a:off x="1048924" y="2139702"/>
            <a:ext cx="6408712" cy="1425302"/>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6574147" y="2159149"/>
            <a:ext cx="646331"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0070C0"/>
                </a:solidFill>
                <a:latin typeface="微软雅黑" panose="020B0503020204020204" pitchFamily="34" charset="-122"/>
                <a:ea typeface="微软雅黑" panose="020B0503020204020204" pitchFamily="34" charset="-122"/>
              </a:rPr>
              <a:t>大整体</a:t>
            </a:r>
            <a:endParaRPr kumimoji="1"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971600" y="3898056"/>
            <a:ext cx="4647426" cy="830997"/>
          </a:xfrm>
          <a:prstGeom prst="rect">
            <a:avLst/>
          </a:prstGeom>
          <a:noFill/>
        </p:spPr>
        <p:txBody>
          <a:bodyPr wrap="none" rtlCol="0">
            <a:spAutoFit/>
          </a:bodyPr>
          <a:lstStyle/>
          <a:p>
            <a:pPr fontAlgn="auto">
              <a:spcBef>
                <a:spcPts val="0"/>
              </a:spcBef>
              <a:spcAft>
                <a:spcPts val="0"/>
              </a:spcAft>
            </a:pPr>
            <a:r>
              <a:rPr lang="en-US" altLang="zh-CN" sz="1200" b="1" dirty="0">
                <a:latin typeface="微软雅黑" panose="020B0503020204020204" pitchFamily="34" charset="-122"/>
                <a:ea typeface="微软雅黑" panose="020B0503020204020204" pitchFamily="34" charset="-122"/>
              </a:rPr>
              <a:t>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基本操作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子整体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大整体</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操作步骤</a:t>
            </a:r>
            <a:r>
              <a:rPr lang="zh-CN" altLang="zh-CN" sz="1200" b="1" dirty="0">
                <a:latin typeface="微软雅黑" panose="020B0503020204020204" pitchFamily="34" charset="-122"/>
                <a:ea typeface="微软雅黑" panose="020B0503020204020204" pitchFamily="34" charset="-122"/>
              </a:rPr>
              <a:t>执行时间</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假定计算机执行算法</a:t>
            </a:r>
            <a:r>
              <a:rPr lang="zh-CN" altLang="en-US" sz="1200" dirty="0">
                <a:solidFill>
                  <a:srgbClr val="FF0000"/>
                </a:solidFill>
                <a:latin typeface="微软雅黑" panose="020B0503020204020204" pitchFamily="34" charset="-122"/>
                <a:ea typeface="微软雅黑" panose="020B0503020204020204" pitchFamily="34" charset="-122"/>
              </a:rPr>
              <a:t>每一个基本操作的时间</a:t>
            </a:r>
            <a:r>
              <a:rPr lang="zh-CN" altLang="en-US" sz="1200" dirty="0">
                <a:latin typeface="微软雅黑" panose="020B0503020204020204" pitchFamily="34" charset="-122"/>
                <a:ea typeface="微软雅黑" panose="020B0503020204020204" pitchFamily="34" charset="-122"/>
              </a:rPr>
              <a:t>是固定的一个</a:t>
            </a:r>
            <a:r>
              <a:rPr lang="zh-CN" altLang="en-US" sz="1200" dirty="0">
                <a:solidFill>
                  <a:srgbClr val="FF0000"/>
                </a:solidFill>
                <a:latin typeface="微软雅黑" panose="020B0503020204020204" pitchFamily="34" charset="-122"/>
                <a:ea typeface="微软雅黑" panose="020B0503020204020204" pitchFamily="34" charset="-122"/>
              </a:rPr>
              <a:t>时间单位</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b="1" dirty="0">
                <a:latin typeface="微软雅黑" panose="020B0503020204020204" pitchFamily="34" charset="-122"/>
                <a:ea typeface="微软雅黑" panose="020B0503020204020204" pitchFamily="34" charset="-122"/>
              </a:rPr>
              <a:t>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操作步骤总数</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基本操作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子整体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大整体</a:t>
            </a:r>
            <a:r>
              <a:rPr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ldLvl="0" animBg="1"/>
      <p:bldP spid="10" grpId="0"/>
      <p:bldP spid="12" grpId="0" bldLvl="0" animBg="1"/>
      <p:bldP spid="13" grpId="0"/>
      <p:bldP spid="14" grpId="0" bldLvl="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34559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b="1" dirty="0">
                <a:solidFill>
                  <a:srgbClr val="FF0000"/>
                </a:solidFill>
                <a:latin typeface="微软雅黑" panose="020B0503020204020204" pitchFamily="34" charset="-122"/>
                <a:ea typeface="微软雅黑" panose="020B0503020204020204" pitchFamily="34" charset="-122"/>
              </a:rPr>
              <a:t>客观的评判一个算法的优劣</a:t>
            </a:r>
            <a:endParaRPr kumimoji="1" lang="en-US" altLang="zh-CN" sz="10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忽略机器环境的影响</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000" dirty="0">
                <a:latin typeface="微软雅黑" panose="020B0503020204020204" pitchFamily="34" charset="-122"/>
                <a:ea typeface="微软雅黑" panose="020B0503020204020204" pitchFamily="34" charset="-122"/>
              </a:rPr>
              <a:t>时间效率</a:t>
            </a:r>
            <a:r>
              <a:rPr kumimoji="1" lang="en-US" altLang="zh-CN" sz="1000" dirty="0">
                <a:latin typeface="微软雅黑" panose="020B0503020204020204" pitchFamily="34" charset="-122"/>
                <a:ea typeface="微软雅黑" panose="020B0503020204020204" pitchFamily="34" charset="-122"/>
              </a:rPr>
              <a:t>:</a:t>
            </a: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zh-CN" sz="1000" b="1" dirty="0">
                <a:solidFill>
                  <a:srgbClr val="FF0000"/>
                </a:solidFill>
                <a:latin typeface="微软雅黑" panose="020B0503020204020204" pitchFamily="34" charset="-122"/>
                <a:ea typeface="微软雅黑" panose="020B0503020204020204" pitchFamily="34" charset="-122"/>
              </a:rPr>
              <a:t>代码执行总时间</a:t>
            </a:r>
            <a:r>
              <a:rPr lang="en-US" altLang="zh-CN" sz="1000" b="1" dirty="0">
                <a:solidFill>
                  <a:srgbClr val="FF0000"/>
                </a:solidFill>
                <a:latin typeface="微软雅黑" panose="020B0503020204020204" pitchFamily="34" charset="-122"/>
                <a:ea typeface="微软雅黑" panose="020B0503020204020204" pitchFamily="34" charset="-122"/>
              </a:rPr>
              <a:t>(T)</a:t>
            </a:r>
            <a:r>
              <a:rPr lang="zh-CN" altLang="en-US" sz="1000" b="1" dirty="0">
                <a:solidFill>
                  <a:srgbClr val="FF0000"/>
                </a:solidFill>
                <a:latin typeface="微软雅黑" panose="020B0503020204020204" pitchFamily="34" charset="-122"/>
                <a:ea typeface="微软雅黑" panose="020B0503020204020204" pitchFamily="34" charset="-122"/>
              </a:rPr>
              <a:t> </a:t>
            </a:r>
            <a:r>
              <a:rPr lang="en-US" altLang="zh-CN" sz="1000" b="1" dirty="0">
                <a:solidFill>
                  <a:srgbClr val="FF0000"/>
                </a:solidFill>
                <a:latin typeface="微软雅黑" panose="020B0503020204020204" pitchFamily="34" charset="-122"/>
                <a:ea typeface="微软雅黑" panose="020B0503020204020204" pitchFamily="34" charset="-122"/>
              </a:rPr>
              <a:t>=</a:t>
            </a:r>
            <a:r>
              <a:rPr lang="zh-CN" altLang="en-US" sz="1000" b="1" dirty="0">
                <a:solidFill>
                  <a:srgbClr val="FF0000"/>
                </a:solidFill>
                <a:latin typeface="微软雅黑" panose="020B0503020204020204" pitchFamily="34" charset="-122"/>
                <a:ea typeface="微软雅黑" panose="020B0503020204020204" pitchFamily="34" charset="-122"/>
              </a:rPr>
              <a:t> 操作</a:t>
            </a:r>
            <a:r>
              <a:rPr lang="zh-CN" altLang="zh-CN" sz="1000" b="1" dirty="0">
                <a:solidFill>
                  <a:srgbClr val="FF0000"/>
                </a:solidFill>
                <a:latin typeface="微软雅黑" panose="020B0503020204020204" pitchFamily="34" charset="-122"/>
                <a:ea typeface="微软雅黑" panose="020B0503020204020204" pitchFamily="34" charset="-122"/>
              </a:rPr>
              <a:t>步骤数量</a:t>
            </a:r>
            <a:endParaRPr kumimoji="1" lang="zh-CN" altLang="en-US" sz="10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时间复杂度</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004349"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知道时间复杂度如何使用</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11297" y="1563638"/>
            <a:ext cx="3712876" cy="1670778"/>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知道为什么学习数据结构和算法</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知道什么是数据结构</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知道什么是算法</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时间复杂度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4.1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什么是时间复杂度</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35564"/>
            <a:ext cx="1488358" cy="108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692657"/>
            <a:ext cx="127150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4.1</a:t>
            </a:r>
            <a:r>
              <a:rPr kumimoji="1" lang="zh-CN" altLang="en-US" dirty="0">
                <a:latin typeface="微软雅黑" panose="020B0503020204020204" pitchFamily="34" charset="-122"/>
                <a:ea typeface="微软雅黑" panose="020B0503020204020204" pitchFamily="34" charset="-122"/>
              </a:rPr>
              <a:t> 算法一</a:t>
            </a:r>
            <a:endParaRPr kumimoji="1"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5956" y="1142463"/>
            <a:ext cx="1298753"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方法一循环次数</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60512" y="1447149"/>
            <a:ext cx="4853327" cy="1360933"/>
          </a:xfrm>
          <a:prstGeom prst="rect">
            <a:avLst/>
          </a:prstGeom>
          <a:ln>
            <a:solidFill>
              <a:schemeClr val="tx1"/>
            </a:solidFill>
          </a:ln>
        </p:spPr>
      </p:pic>
      <p:sp>
        <p:nvSpPr>
          <p:cNvPr id="7" name="文本框 6"/>
          <p:cNvSpPr txBox="1"/>
          <p:nvPr/>
        </p:nvSpPr>
        <p:spPr>
          <a:xfrm>
            <a:off x="5139778" y="1452113"/>
            <a:ext cx="840295"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1001</a:t>
            </a:r>
            <a:r>
              <a:rPr kumimoji="1" lang="zh-CN" altLang="en-US" sz="1200" dirty="0">
                <a:solidFill>
                  <a:srgbClr val="FF0000"/>
                </a:solidFill>
                <a:latin typeface="微软雅黑" panose="020B0503020204020204" pitchFamily="34" charset="-122"/>
                <a:ea typeface="微软雅黑" panose="020B0503020204020204" pitchFamily="34" charset="-122"/>
              </a:rPr>
              <a:t>次</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139777" y="1713607"/>
            <a:ext cx="840295" cy="276999"/>
          </a:xfrm>
          <a:prstGeom prst="rect">
            <a:avLst/>
          </a:prstGeom>
        </p:spPr>
        <p:txBody>
          <a:bodyPr wrap="none">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1001</a:t>
            </a:r>
            <a:r>
              <a:rPr kumimoji="1" lang="zh-CN" altLang="en-US" sz="1200" dirty="0">
                <a:solidFill>
                  <a:srgbClr val="FF0000"/>
                </a:solidFill>
                <a:latin typeface="微软雅黑" panose="020B0503020204020204" pitchFamily="34" charset="-122"/>
                <a:ea typeface="微软雅黑" panose="020B0503020204020204" pitchFamily="34" charset="-122"/>
              </a:rPr>
              <a:t>次</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5139777" y="1990606"/>
            <a:ext cx="840295" cy="276999"/>
          </a:xfrm>
          <a:prstGeom prst="rect">
            <a:avLst/>
          </a:prstGeom>
        </p:spPr>
        <p:txBody>
          <a:bodyPr wrap="none">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1001</a:t>
            </a:r>
            <a:r>
              <a:rPr kumimoji="1" lang="zh-CN" altLang="en-US" sz="1200" dirty="0">
                <a:solidFill>
                  <a:srgbClr val="FF0000"/>
                </a:solidFill>
                <a:latin typeface="微软雅黑" panose="020B0503020204020204" pitchFamily="34" charset="-122"/>
                <a:ea typeface="微软雅黑" panose="020B0503020204020204" pitchFamily="34" charset="-122"/>
              </a:rPr>
              <a:t>次</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70173" y="2939017"/>
            <a:ext cx="1760418"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方法一每次循环的步骤</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971600" y="3161530"/>
            <a:ext cx="1872208" cy="397573"/>
          </a:xfrm>
          <a:prstGeom prst="rect">
            <a:avLst/>
          </a:prstGeom>
        </p:spPr>
      </p:pic>
      <p:pic>
        <p:nvPicPr>
          <p:cNvPr id="19" name="图片 18"/>
          <p:cNvPicPr>
            <a:picLocks noChangeAspect="1"/>
          </p:cNvPicPr>
          <p:nvPr/>
        </p:nvPicPr>
        <p:blipFill>
          <a:blip r:embed="rId3"/>
          <a:stretch>
            <a:fillRect/>
          </a:stretch>
        </p:blipFill>
        <p:spPr>
          <a:xfrm>
            <a:off x="970614" y="3717166"/>
            <a:ext cx="2016224" cy="351312"/>
          </a:xfrm>
          <a:prstGeom prst="rect">
            <a:avLst/>
          </a:prstGeom>
        </p:spPr>
      </p:pic>
      <p:pic>
        <p:nvPicPr>
          <p:cNvPr id="20" name="图片 19"/>
          <p:cNvPicPr>
            <a:picLocks noChangeAspect="1"/>
          </p:cNvPicPr>
          <p:nvPr/>
        </p:nvPicPr>
        <p:blipFill>
          <a:blip r:embed="rId4"/>
          <a:stretch>
            <a:fillRect/>
          </a:stretch>
        </p:blipFill>
        <p:spPr>
          <a:xfrm>
            <a:off x="970173" y="4290991"/>
            <a:ext cx="2946131" cy="320500"/>
          </a:xfrm>
          <a:prstGeom prst="rect">
            <a:avLst/>
          </a:prstGeom>
        </p:spPr>
      </p:pic>
      <p:sp>
        <p:nvSpPr>
          <p:cNvPr id="21" name="文本框 20"/>
          <p:cNvSpPr txBox="1"/>
          <p:nvPr/>
        </p:nvSpPr>
        <p:spPr>
          <a:xfrm>
            <a:off x="970173" y="3497224"/>
            <a:ext cx="2133129" cy="461665"/>
          </a:xfrm>
          <a:prstGeom prst="rect">
            <a:avLst/>
          </a:prstGeom>
          <a:noFill/>
        </p:spPr>
        <p:txBody>
          <a:bodyPr wrap="squar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1000 == a + b + c </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3</a:t>
            </a:r>
            <a:r>
              <a:rPr lang="zh-CN" altLang="zh-CN" sz="1200" dirty="0">
                <a:solidFill>
                  <a:srgbClr val="FF0000"/>
                </a:solidFill>
                <a:latin typeface="微软雅黑" panose="020B0503020204020204" pitchFamily="34" charset="-122"/>
                <a:ea typeface="微软雅黑" panose="020B0503020204020204" pitchFamily="34" charset="-122"/>
              </a:rPr>
              <a:t>次</a:t>
            </a:r>
            <a:r>
              <a:rPr lang="en-US" altLang="zh-CN" sz="1200" dirty="0">
                <a:solidFill>
                  <a:srgbClr val="FF0000"/>
                </a:solidFill>
                <a:latin typeface="微软雅黑" panose="020B0503020204020204" pitchFamily="34" charset="-122"/>
                <a:ea typeface="微软雅黑" panose="020B0503020204020204" pitchFamily="34" charset="-122"/>
              </a:rPr>
              <a:t>		</a:t>
            </a:r>
            <a:r>
              <a:rPr lang="zh-CN" altLang="zh-CN" sz="1200" dirty="0">
                <a:solidFill>
                  <a:srgbClr val="FF0000"/>
                </a:solidFill>
                <a:latin typeface="微软雅黑" panose="020B0503020204020204" pitchFamily="34" charset="-122"/>
                <a:ea typeface="微软雅黑" panose="020B0503020204020204" pitchFamily="34" charset="-122"/>
              </a:rPr>
              <a:t>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70173" y="4035306"/>
            <a:ext cx="2254143" cy="461665"/>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a**2 + b**2 == c**2 </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5</a:t>
            </a:r>
            <a:r>
              <a:rPr lang="zh-CN" altLang="zh-CN" sz="1200" dirty="0">
                <a:solidFill>
                  <a:srgbClr val="FF0000"/>
                </a:solidFill>
                <a:latin typeface="微软雅黑" panose="020B0503020204020204" pitchFamily="34" charset="-122"/>
                <a:ea typeface="微软雅黑" panose="020B0503020204020204" pitchFamily="34" charset="-122"/>
              </a:rPr>
              <a:t>次</a:t>
            </a:r>
            <a:endParaRPr lang="zh-CN"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70173" y="4631412"/>
            <a:ext cx="3177473" cy="461665"/>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print("</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 %</a:t>
            </a:r>
            <a:r>
              <a:rPr lang="en-US" altLang="zh-CN" sz="1200" dirty="0" err="1">
                <a:solidFill>
                  <a:srgbClr val="FF0000"/>
                </a:solidFill>
                <a:latin typeface="微软雅黑" panose="020B0503020204020204" pitchFamily="34" charset="-122"/>
                <a:ea typeface="微软雅黑" panose="020B0503020204020204" pitchFamily="34" charset="-122"/>
              </a:rPr>
              <a:t>d,%d,%d</a:t>
            </a:r>
            <a:r>
              <a:rPr lang="en-US" altLang="zh-CN" sz="1200" dirty="0">
                <a:solidFill>
                  <a:srgbClr val="FF0000"/>
                </a:solidFill>
                <a:latin typeface="微软雅黑" panose="020B0503020204020204" pitchFamily="34" charset="-122"/>
                <a:ea typeface="微软雅黑" panose="020B0503020204020204" pitchFamily="34" charset="-122"/>
              </a:rPr>
              <a:t>" % (</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2</a:t>
            </a:r>
            <a:r>
              <a:rPr lang="zh-CN" altLang="zh-CN" sz="1200" dirty="0">
                <a:solidFill>
                  <a:srgbClr val="FF0000"/>
                </a:solidFill>
                <a:latin typeface="微软雅黑" panose="020B0503020204020204" pitchFamily="34" charset="-122"/>
                <a:ea typeface="微软雅黑" panose="020B0503020204020204" pitchFamily="34" charset="-122"/>
              </a:rPr>
              <a:t>次</a:t>
            </a:r>
            <a:endParaRPr lang="zh-CN"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361680" y="3161530"/>
            <a:ext cx="3082895" cy="646331"/>
          </a:xfrm>
          <a:prstGeom prst="rect">
            <a:avLst/>
          </a:prstGeom>
          <a:noFill/>
        </p:spPr>
        <p:txBody>
          <a:bodyPr wrap="none" rtlCol="0">
            <a:spAutoFit/>
          </a:bodyPr>
          <a:lstStyle/>
          <a:p>
            <a:pPr latinLnBrk="1"/>
            <a:r>
              <a:rPr lang="zh-CN" altLang="zh-CN" sz="1200" b="1" dirty="0">
                <a:latin typeface="微软雅黑" panose="020B0503020204020204" pitchFamily="34" charset="-122"/>
                <a:ea typeface="微软雅黑" panose="020B0503020204020204" pitchFamily="34" charset="-122"/>
              </a:rPr>
              <a:t>每个循环的步骤次数</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3+5+2=10</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latinLnBrk="1"/>
            <a:r>
              <a:rPr lang="zh-CN" altLang="zh-CN" sz="1200" b="1" dirty="0">
                <a:latin typeface="微软雅黑" panose="020B0503020204020204" pitchFamily="34" charset="-122"/>
                <a:ea typeface="微软雅黑" panose="020B0503020204020204" pitchFamily="34" charset="-122"/>
              </a:rPr>
              <a:t>代码步骤总数量</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1001*1001*1001*10 </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4361680" y="3702007"/>
            <a:ext cx="4647426" cy="120032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假定计算机执行算法</a:t>
            </a:r>
            <a:r>
              <a:rPr lang="zh-CN" altLang="en-US" sz="1200" dirty="0">
                <a:solidFill>
                  <a:srgbClr val="FF0000"/>
                </a:solidFill>
                <a:latin typeface="微软雅黑" panose="020B0503020204020204" pitchFamily="34" charset="-122"/>
                <a:ea typeface="微软雅黑" panose="020B0503020204020204" pitchFamily="34" charset="-122"/>
              </a:rPr>
              <a:t>每一个基本操作的时间</a:t>
            </a:r>
            <a:r>
              <a:rPr lang="zh-CN" altLang="en-US" sz="1200" dirty="0">
                <a:latin typeface="微软雅黑" panose="020B0503020204020204" pitchFamily="34" charset="-122"/>
                <a:ea typeface="微软雅黑" panose="020B0503020204020204" pitchFamily="34" charset="-122"/>
              </a:rPr>
              <a:t>是固定的一个</a:t>
            </a:r>
            <a:r>
              <a:rPr lang="zh-CN" altLang="en-US" sz="1200" dirty="0">
                <a:solidFill>
                  <a:srgbClr val="FF0000"/>
                </a:solidFill>
                <a:latin typeface="微软雅黑" panose="020B0503020204020204" pitchFamily="34" charset="-122"/>
                <a:ea typeface="微软雅黑" panose="020B0503020204020204" pitchFamily="34" charset="-122"/>
              </a:rPr>
              <a:t>时间单位</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b="1" dirty="0">
                <a:latin typeface="微软雅黑" panose="020B0503020204020204" pitchFamily="34" charset="-122"/>
                <a:ea typeface="微软雅黑" panose="020B0503020204020204" pitchFamily="34" charset="-122"/>
              </a:rPr>
              <a:t>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1001*1001*1001*10</a:t>
            </a:r>
            <a:r>
              <a:rPr lang="zh-CN" altLang="en-US" sz="1200" b="1" dirty="0">
                <a:latin typeface="微软雅黑" panose="020B0503020204020204" pitchFamily="34" charset="-122"/>
                <a:ea typeface="微软雅黑" panose="020B0503020204020204" pitchFamily="34" charset="-122"/>
              </a:rPr>
              <a:t> </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算法一 的优劣用 </a:t>
            </a:r>
            <a:r>
              <a:rPr lang="en-US" altLang="zh-CN" sz="1200" b="1" dirty="0">
                <a:solidFill>
                  <a:srgbClr val="FF0000"/>
                </a:solidFill>
                <a:latin typeface="微软雅黑" panose="020B0503020204020204" pitchFamily="34" charset="-122"/>
                <a:ea typeface="微软雅黑" panose="020B0503020204020204" pitchFamily="34" charset="-122"/>
              </a:rPr>
              <a:t>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1001*1001*1001*10</a:t>
            </a:r>
            <a:r>
              <a:rPr lang="zh-CN" altLang="en-US" sz="1200" b="1" dirty="0">
                <a:solidFill>
                  <a:srgbClr val="FF0000"/>
                </a:solidFill>
                <a:latin typeface="微软雅黑" panose="020B0503020204020204" pitchFamily="34" charset="-122"/>
                <a:ea typeface="微软雅黑" panose="020B0503020204020204" pitchFamily="34" charset="-122"/>
              </a:rPr>
              <a:t> 可以衡量么</a:t>
            </a:r>
            <a:r>
              <a:rPr lang="en-US" altLang="zh-CN" sz="1200" b="1" dirty="0">
                <a:solidFill>
                  <a:srgbClr val="FF0000"/>
                </a:solidFill>
                <a:latin typeface="微软雅黑" panose="020B0503020204020204" pitchFamily="34" charset="-122"/>
                <a:ea typeface="微软雅黑" panose="020B0503020204020204" pitchFamily="34" charset="-122"/>
              </a:rPr>
              <a:t>?</a:t>
            </a:r>
            <a:endParaRPr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7" grpId="0"/>
      <p:bldP spid="11" grpId="0"/>
      <p:bldP spid="21" grpId="0"/>
      <p:bldP spid="21" grpId="1"/>
      <p:bldP spid="22" grpId="0"/>
      <p:bldP spid="23" grpId="0"/>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4.2</a:t>
            </a:r>
            <a:r>
              <a:rPr kumimoji="1" lang="zh-CN" altLang="en-US" dirty="0">
                <a:latin typeface="微软雅黑" panose="020B0503020204020204" pitchFamily="34" charset="-122"/>
                <a:ea typeface="微软雅黑" panose="020B0503020204020204" pitchFamily="34" charset="-122"/>
              </a:rPr>
              <a:t> 算法规模</a:t>
            </a: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54166" y="1409889"/>
            <a:ext cx="3698448"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算法是一种</a:t>
            </a:r>
            <a:r>
              <a:rPr kumimoji="1" lang="zh-CN" altLang="en-US" sz="1200" b="1" dirty="0">
                <a:solidFill>
                  <a:srgbClr val="FF0000"/>
                </a:solidFill>
                <a:latin typeface="微软雅黑" panose="020B0503020204020204" pitchFamily="34" charset="-122"/>
                <a:ea typeface="微软雅黑" panose="020B0503020204020204" pitchFamily="34" charset="-122"/>
              </a:rPr>
              <a:t>独立的存在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它是解决问题的</a:t>
            </a:r>
            <a:r>
              <a:rPr kumimoji="1" lang="zh-CN" altLang="en-US" sz="1200" b="1" dirty="0">
                <a:solidFill>
                  <a:srgbClr val="FF0000"/>
                </a:solidFill>
                <a:latin typeface="微软雅黑" panose="020B0503020204020204" pitchFamily="34" charset="-122"/>
                <a:ea typeface="微软雅黑" panose="020B0503020204020204" pitchFamily="34" charset="-122"/>
              </a:rPr>
              <a:t>方法和思想</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54166" y="1770682"/>
            <a:ext cx="6508513" cy="3785652"/>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算法一的优劣</a:t>
            </a:r>
            <a:r>
              <a:rPr kumimoji="1" lang="zh-CN" altLang="en-US" sz="1200" dirty="0">
                <a:latin typeface="微软雅黑" panose="020B0503020204020204" pitchFamily="34" charset="-122"/>
                <a:ea typeface="微软雅黑" panose="020B0503020204020204" pitchFamily="34" charset="-122"/>
              </a:rPr>
              <a:t>是不能用 </a:t>
            </a:r>
            <a:r>
              <a:rPr lang="en-US" altLang="zh-CN" sz="1200" dirty="0">
                <a:latin typeface="微软雅黑" panose="020B0503020204020204" pitchFamily="34" charset="-122"/>
                <a:ea typeface="微软雅黑" panose="020B0503020204020204" pitchFamily="34" charset="-122"/>
              </a:rPr>
              <a:t>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1001*1001*1001*10</a:t>
            </a:r>
            <a:r>
              <a:rPr lang="zh-CN" altLang="en-US" sz="1200" dirty="0">
                <a:latin typeface="微软雅黑" panose="020B0503020204020204" pitchFamily="34" charset="-122"/>
                <a:ea typeface="微软雅黑" panose="020B0503020204020204" pitchFamily="34" charset="-122"/>
              </a:rPr>
              <a:t> 衡量的</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我们知道题目要求中 </a:t>
            </a:r>
            <a:r>
              <a:rPr lang="en-GB" altLang="zh-CN" sz="1200" dirty="0" err="1">
                <a:latin typeface="微软雅黑" panose="020B0503020204020204" pitchFamily="34" charset="-122"/>
                <a:ea typeface="微软雅黑" panose="020B0503020204020204" pitchFamily="34" charset="-122"/>
              </a:rPr>
              <a:t>a+b+c</a:t>
            </a:r>
            <a:r>
              <a:rPr lang="en-GB" altLang="zh-CN" sz="1200" dirty="0">
                <a:latin typeface="微软雅黑" panose="020B0503020204020204" pitchFamily="34" charset="-122"/>
                <a:ea typeface="微软雅黑" panose="020B0503020204020204" pitchFamily="34" charset="-122"/>
              </a:rPr>
              <a:t>=</a:t>
            </a:r>
            <a:r>
              <a:rPr lang="en-GB" altLang="zh-CN" sz="1200" dirty="0">
                <a:solidFill>
                  <a:srgbClr val="FF0000"/>
                </a:solidFill>
                <a:latin typeface="微软雅黑" panose="020B0503020204020204" pitchFamily="34" charset="-122"/>
                <a:ea typeface="微软雅黑" panose="020B0503020204020204" pitchFamily="34" charset="-122"/>
              </a:rPr>
              <a:t>1000</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这个 </a:t>
            </a:r>
            <a:r>
              <a:rPr lang="en-US" altLang="zh-CN" sz="1200" dirty="0">
                <a:solidFill>
                  <a:srgbClr val="FF0000"/>
                </a:solidFill>
                <a:latin typeface="微软雅黑" panose="020B0503020204020204" pitchFamily="34" charset="-122"/>
                <a:ea typeface="微软雅黑" panose="020B0503020204020204" pitchFamily="34" charset="-122"/>
              </a:rPr>
              <a:t>1000</a:t>
            </a:r>
            <a:r>
              <a:rPr lang="zh-CN" altLang="en-US" sz="1200" dirty="0">
                <a:solidFill>
                  <a:srgbClr val="FF0000"/>
                </a:solidFill>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是这个题目的计算范围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我们称之为</a:t>
            </a:r>
            <a:r>
              <a:rPr lang="zh-CN" altLang="en-US" sz="1200" dirty="0">
                <a:solidFill>
                  <a:srgbClr val="FF0000"/>
                </a:solidFill>
                <a:latin typeface="微软雅黑" panose="020B0503020204020204" pitchFamily="34" charset="-122"/>
                <a:ea typeface="微软雅黑" panose="020B0503020204020204" pitchFamily="34" charset="-122"/>
              </a:rPr>
              <a:t>问题规模</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1000</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baseline="30000"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r>
              <a:rPr kumimoji="1" lang="zh-CN" altLang="en-US" sz="1200" b="1" dirty="0">
                <a:latin typeface="微软雅黑" panose="020B0503020204020204" pitchFamily="34" charset="-122"/>
                <a:ea typeface="微软雅黑" panose="020B0503020204020204" pitchFamily="34" charset="-122"/>
              </a:rPr>
              <a:t> </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2000</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2001</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3000</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3001</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当</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为</a:t>
            </a:r>
            <a:r>
              <a:rPr kumimoji="1" lang="en-US" altLang="zh-CN" sz="1200" dirty="0">
                <a:latin typeface="微软雅黑" panose="020B0503020204020204" pitchFamily="34" charset="-122"/>
                <a:ea typeface="微软雅黑" panose="020B0503020204020204" pitchFamily="34" charset="-122"/>
              </a:rPr>
              <a:t>n</a:t>
            </a:r>
            <a:r>
              <a:rPr kumimoji="1" lang="zh-CN" altLang="en-US" sz="1200" dirty="0">
                <a:latin typeface="微软雅黑" panose="020B0503020204020204" pitchFamily="34" charset="-122"/>
                <a:ea typeface="微软雅黑" panose="020B0503020204020204" pitchFamily="34" charset="-122"/>
              </a:rPr>
              <a:t>的时候</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我们就将上面的算数，总结为一个表达式：</a:t>
            </a:r>
            <a:r>
              <a:rPr lang="en-US" altLang="zh-CN" sz="1200" b="1" dirty="0">
                <a:latin typeface="微软雅黑" panose="020B0503020204020204" pitchFamily="34" charset="-122"/>
                <a:ea typeface="微软雅黑" panose="020B0503020204020204" pitchFamily="34" charset="-122"/>
              </a:rPr>
              <a:t>T(n) = n</a:t>
            </a:r>
            <a:r>
              <a:rPr lang="en-US" altLang="zh-CN" sz="1200" b="1" baseline="30000" dirty="0">
                <a:latin typeface="微软雅黑" panose="020B0503020204020204" pitchFamily="34" charset="-122"/>
                <a:ea typeface="微软雅黑" panose="020B0503020204020204" pitchFamily="34" charset="-122"/>
              </a:rPr>
              <a:t>3</a:t>
            </a:r>
            <a:r>
              <a:rPr lang="zh-CN" altLang="en-US" sz="1200" b="1" baseline="30000"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endParaRPr lang="zh-CN" altLang="zh-CN" sz="1200" b="1"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我们把这个表达式称为：</a:t>
            </a:r>
            <a:r>
              <a:rPr lang="zh-CN" altLang="zh-CN" sz="1200" b="1" dirty="0">
                <a:solidFill>
                  <a:srgbClr val="FF0000"/>
                </a:solidFill>
                <a:latin typeface="微软雅黑" panose="020B0503020204020204" pitchFamily="34" charset="-122"/>
                <a:ea typeface="微软雅黑" panose="020B0503020204020204" pitchFamily="34" charset="-122"/>
              </a:rPr>
              <a:t>时间复杂度</a:t>
            </a:r>
            <a:endParaRPr lang="zh-CN"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4.3</a:t>
            </a:r>
            <a:r>
              <a:rPr kumimoji="1" lang="zh-CN" altLang="en-US" dirty="0">
                <a:latin typeface="微软雅黑" panose="020B0503020204020204" pitchFamily="34" charset="-122"/>
                <a:ea typeface="微软雅黑" panose="020B0503020204020204" pitchFamily="34" charset="-122"/>
              </a:rPr>
              <a:t> 时间复杂度</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563638"/>
            <a:ext cx="4647426"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在计算机科学中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我们经常使用</a:t>
            </a:r>
            <a:r>
              <a:rPr lang="zh-CN" altLang="en-US" sz="1200" dirty="0">
                <a:solidFill>
                  <a:srgbClr val="FF0000"/>
                </a:solidFill>
                <a:latin typeface="微软雅黑" panose="020B0503020204020204" pitchFamily="34" charset="-122"/>
                <a:ea typeface="微软雅黑" panose="020B0503020204020204" pitchFamily="34" charset="-122"/>
              </a:rPr>
              <a:t>时间复杂度</a:t>
            </a:r>
            <a:r>
              <a:rPr lang="zh-CN" altLang="en-US" sz="1200" dirty="0">
                <a:latin typeface="微软雅黑" panose="020B0503020204020204" pitchFamily="34" charset="-122"/>
                <a:ea typeface="微软雅黑" panose="020B0503020204020204" pitchFamily="34" charset="-122"/>
              </a:rPr>
              <a:t>来衡量一个</a:t>
            </a:r>
            <a:r>
              <a:rPr lang="zh-CN" altLang="en-US" sz="1200" dirty="0">
                <a:solidFill>
                  <a:srgbClr val="FF0000"/>
                </a:solidFill>
                <a:latin typeface="微软雅黑" panose="020B0503020204020204" pitchFamily="34" charset="-122"/>
                <a:ea typeface="微软雅黑" panose="020B0503020204020204" pitchFamily="34" charset="-122"/>
              </a:rPr>
              <a:t>算法的优劣</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可以表示一个</a:t>
            </a: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zh-CN" altLang="en-US" sz="1200" dirty="0">
                <a:latin typeface="微软雅黑" panose="020B0503020204020204" pitchFamily="34" charset="-122"/>
                <a:ea typeface="微软雅黑" panose="020B0503020204020204" pitchFamily="34" charset="-122"/>
              </a:rPr>
              <a:t>随着</a:t>
            </a:r>
            <a:r>
              <a:rPr kumimoji="1" lang="zh-CN" altLang="en-US" sz="1200" dirty="0">
                <a:solidFill>
                  <a:srgbClr val="FF0000"/>
                </a:solidFill>
                <a:latin typeface="微软雅黑" panose="020B0503020204020204" pitchFamily="34" charset="-122"/>
                <a:ea typeface="微软雅黑" panose="020B0503020204020204" pitchFamily="34" charset="-122"/>
              </a:rPr>
              <a:t>问题规模</a:t>
            </a:r>
            <a:r>
              <a:rPr kumimoji="1" lang="zh-CN" altLang="en-US" sz="1200" dirty="0">
                <a:latin typeface="微软雅黑" panose="020B0503020204020204" pitchFamily="34" charset="-122"/>
                <a:ea typeface="微软雅黑" panose="020B0503020204020204" pitchFamily="34" charset="-122"/>
              </a:rPr>
              <a:t>不断变化的</a:t>
            </a:r>
            <a:r>
              <a:rPr kumimoji="1" lang="zh-CN" altLang="en-US" sz="1200" b="1" dirty="0">
                <a:solidFill>
                  <a:srgbClr val="FF0000"/>
                </a:solidFill>
                <a:latin typeface="微软雅黑" panose="020B0503020204020204" pitchFamily="34" charset="-122"/>
                <a:ea typeface="微软雅黑" panose="020B0503020204020204" pitchFamily="34" charset="-122"/>
              </a:rPr>
              <a:t>最主要趋势</a:t>
            </a:r>
            <a:endParaRPr kumimoji="1" lang="en-US" altLang="zh-CN" sz="1200" b="1"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019358" y="2410431"/>
            <a:ext cx="1110781" cy="937845"/>
          </a:xfrm>
          <a:prstGeom prst="rect">
            <a:avLst/>
          </a:prstGeom>
          <a:ln>
            <a:solidFill>
              <a:schemeClr val="tx1"/>
            </a:solidFill>
          </a:ln>
        </p:spPr>
      </p:pic>
      <p:pic>
        <p:nvPicPr>
          <p:cNvPr id="8" name="图片 7"/>
          <p:cNvPicPr>
            <a:picLocks noChangeAspect="1"/>
          </p:cNvPicPr>
          <p:nvPr/>
        </p:nvPicPr>
        <p:blipFill>
          <a:blip r:embed="rId2"/>
          <a:stretch>
            <a:fillRect/>
          </a:stretch>
        </p:blipFill>
        <p:spPr>
          <a:xfrm>
            <a:off x="1009502" y="3578666"/>
            <a:ext cx="1110781" cy="948909"/>
          </a:xfrm>
          <a:prstGeom prst="rect">
            <a:avLst/>
          </a:prstGeom>
          <a:ln>
            <a:solidFill>
              <a:schemeClr val="tx1"/>
            </a:solidFill>
          </a:ln>
        </p:spPr>
      </p:pic>
      <p:sp>
        <p:nvSpPr>
          <p:cNvPr id="9" name="文本框 8"/>
          <p:cNvSpPr txBox="1"/>
          <p:nvPr/>
        </p:nvSpPr>
        <p:spPr>
          <a:xfrm>
            <a:off x="2915816" y="2354530"/>
            <a:ext cx="3222357" cy="461665"/>
          </a:xfrm>
          <a:prstGeom prst="rect">
            <a:avLst/>
          </a:prstGeom>
          <a:noFill/>
        </p:spPr>
        <p:txBody>
          <a:bodyPr wrap="none" rtlCol="0">
            <a:spAutoFit/>
          </a:bodyPr>
          <a:lstStyle/>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10</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50</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300</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文件大小为 </a:t>
            </a:r>
            <a:r>
              <a:rPr kumimoji="1" lang="en-US" altLang="zh-CN" sz="1200" b="1" dirty="0">
                <a:latin typeface="微软雅黑" panose="020B0503020204020204" pitchFamily="34" charset="-122"/>
                <a:ea typeface="微软雅黑" panose="020B0503020204020204" pitchFamily="34" charset="-122"/>
              </a:rPr>
              <a:t>KB</a:t>
            </a:r>
            <a:r>
              <a:rPr kumimoji="1" lang="zh-CN" altLang="en-US" sz="1200" dirty="0">
                <a:latin typeface="微软雅黑" panose="020B0503020204020204" pitchFamily="34" charset="-122"/>
                <a:ea typeface="微软雅黑" panose="020B0503020204020204" pitchFamily="34" charset="-122"/>
              </a:rPr>
              <a:t> 量级</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936897" y="3578666"/>
            <a:ext cx="3409908" cy="276999"/>
          </a:xfrm>
          <a:prstGeom prst="rect">
            <a:avLst/>
          </a:prstGeom>
          <a:noFill/>
        </p:spPr>
        <p:txBody>
          <a:bodyPr wrap="none" rtlCol="0">
            <a:spAutoFit/>
          </a:bodyPr>
          <a:lstStyle/>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10</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50</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300</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文件大小为 </a:t>
            </a:r>
            <a:r>
              <a:rPr kumimoji="1" lang="en-US" altLang="zh-CN" sz="1200" b="1" dirty="0">
                <a:latin typeface="微软雅黑" panose="020B0503020204020204" pitchFamily="34" charset="-122"/>
                <a:ea typeface="微软雅黑" panose="020B0503020204020204" pitchFamily="34" charset="-122"/>
              </a:rPr>
              <a:t>MB</a:t>
            </a:r>
            <a:r>
              <a:rPr kumimoji="1" lang="zh-CN" altLang="en-US" sz="1200" b="1"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量级</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17755" y="4683574"/>
            <a:ext cx="3724096"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通俗点来说</a:t>
            </a:r>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可以衡量一个</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算法的量级</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45905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4.4</a:t>
            </a:r>
            <a:r>
              <a:rPr kumimoji="1" lang="zh-CN" altLang="en-US" dirty="0">
                <a:latin typeface="微软雅黑" panose="020B0503020204020204" pitchFamily="34" charset="-122"/>
                <a:ea typeface="微软雅黑" panose="020B0503020204020204" pitchFamily="34" charset="-122"/>
              </a:rPr>
              <a:t> 大</a:t>
            </a:r>
            <a:r>
              <a:rPr kumimoji="1" lang="en-GB" altLang="zh-CN" dirty="0">
                <a:latin typeface="微软雅黑" panose="020B0503020204020204" pitchFamily="34" charset="-122"/>
                <a:ea typeface="微软雅黑" panose="020B0503020204020204" pitchFamily="34" charset="-122"/>
              </a:rPr>
              <a:t>O</a:t>
            </a:r>
            <a:r>
              <a:rPr kumimoji="1" lang="zh-CN" altLang="en-US" dirty="0">
                <a:latin typeface="微软雅黑" panose="020B0503020204020204" pitchFamily="34" charset="-122"/>
                <a:ea typeface="微软雅黑" panose="020B0503020204020204" pitchFamily="34" charset="-122"/>
              </a:rPr>
              <a:t>记法</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660440" y="1286668"/>
            <a:ext cx="648446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2667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可以表示一个算法随着问题规模不断变化的</a:t>
            </a:r>
            <a:r>
              <a:rPr kumimoji="1" lang="zh-CN" altLang="en-US" sz="1200" b="1" dirty="0">
                <a:solidFill>
                  <a:srgbClr val="FF0000"/>
                </a:solidFill>
                <a:latin typeface="微软雅黑" panose="020B0503020204020204" pitchFamily="34" charset="-122"/>
                <a:ea typeface="微软雅黑" panose="020B0503020204020204" pitchFamily="34" charset="-122"/>
              </a:rPr>
              <a:t>最主要趋势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同时</a:t>
            </a:r>
            <a:r>
              <a:rPr kumimoji="1" lang="zh-CN" altLang="en-US" sz="1200"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往往</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大O记法</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一起使用</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endPar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b="1" dirty="0">
                <a:latin typeface="微软雅黑" panose="020B0503020204020204" pitchFamily="34" charset="-122"/>
                <a:ea typeface="微软雅黑" panose="020B0503020204020204" pitchFamily="34" charset="-122"/>
              </a:rPr>
              <a:t>算法一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T(n) = n</a:t>
            </a:r>
            <a:r>
              <a:rPr lang="en-US" altLang="zh-CN" sz="1200" b="1" baseline="30000" dirty="0">
                <a:latin typeface="微软雅黑" panose="020B0503020204020204" pitchFamily="34" charset="-122"/>
                <a:ea typeface="微软雅黑" panose="020B0503020204020204" pitchFamily="34" charset="-122"/>
              </a:rPr>
              <a:t>3</a:t>
            </a:r>
            <a:r>
              <a:rPr lang="zh-CN" altLang="en-US" sz="1200" b="1" baseline="30000"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10</a:t>
            </a:r>
            <a:endPar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表达式中具体的</a:t>
            </a:r>
            <a:r>
              <a:rPr kumimoji="0" lang="zh-CN"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数字10</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其实处于一个次要的关系</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我们在总结规律的时候，其实就是将所</a:t>
            </a:r>
            <a:endPar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有和主干无关的条件都抛开，就分析主干，在这里</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我们总结的规律</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本质上</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就</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是</a:t>
            </a:r>
            <a:r>
              <a:rPr kumimoji="0" lang="zh-CN"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T和n的关系</a:t>
            </a: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Rectangle 6"/>
          <p:cNvSpPr>
            <a:spLocks noChangeArrowheads="1"/>
          </p:cNvSpPr>
          <p:nvPr/>
        </p:nvSpPr>
        <p:spPr bwMode="auto">
          <a:xfrm>
            <a:off x="683568" y="2786582"/>
            <a:ext cx="66478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将次要关系都省略掉，</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最终形成一个表达式</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这种方式</a:t>
            </a: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称为：</a:t>
            </a:r>
            <a:r>
              <a:rPr kumimoji="0" lang="zh-CN" altLang="zh-CN" sz="12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大O记法</a:t>
            </a: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53288" y="2597602"/>
            <a:ext cx="3177473" cy="461665"/>
          </a:xfrm>
          <a:prstGeom prst="rect">
            <a:avLst/>
          </a:prstGeom>
          <a:noFill/>
        </p:spPr>
        <p:txBody>
          <a:bodyPr wrap="none" rtlCol="0">
            <a:spAutoFit/>
          </a:bodyPr>
          <a:lstStyle/>
          <a:p>
            <a:pPr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算法一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 </a:t>
            </a:r>
            <a:r>
              <a:rPr kumimoji="1" lang="en-US" altLang="zh-CN" sz="1200" b="1" dirty="0">
                <a:latin typeface="微软雅黑" panose="020B0503020204020204" pitchFamily="34" charset="-122"/>
                <a:ea typeface="微软雅黑" panose="020B0503020204020204" pitchFamily="34" charset="-122"/>
              </a:rPr>
              <a:t>10</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=&gt;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3</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4818" y="3651870"/>
            <a:ext cx="4439036" cy="646331"/>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时间复杂度</a:t>
            </a:r>
            <a:r>
              <a:rPr kumimoji="1" lang="zh-CN" altLang="en-US" sz="1200" dirty="0">
                <a:latin typeface="微软雅黑" panose="020B0503020204020204" pitchFamily="34" charset="-122"/>
                <a:ea typeface="微软雅黑" panose="020B0503020204020204" pitchFamily="34" charset="-122"/>
              </a:rPr>
              <a:t>和</a:t>
            </a:r>
            <a:r>
              <a:rPr lang="zh-CN" altLang="zh-CN" sz="12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大O记法</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配合使用 </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 最终可以衡量一个算法的优劣</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算法一的时间复杂度 </a:t>
            </a:r>
            <a:r>
              <a:rPr kumimoji="1" lang="en-US" altLang="zh-CN" sz="1200" b="1"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3</a:t>
            </a:r>
            <a:r>
              <a:rPr kumimoji="1" lang="en-US" altLang="zh-CN" sz="1200" b="1" dirty="0">
                <a:latin typeface="微软雅黑" panose="020B0503020204020204" pitchFamily="34" charset="-122"/>
                <a:ea typeface="微软雅黑" panose="020B0503020204020204" pitchFamily="34" charset="-122"/>
              </a:rPr>
              <a:t>)</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9"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27150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4.5</a:t>
            </a:r>
            <a:r>
              <a:rPr kumimoji="1" lang="zh-CN" altLang="en-US" dirty="0">
                <a:latin typeface="微软雅黑" panose="020B0503020204020204" pitchFamily="34" charset="-122"/>
                <a:ea typeface="微软雅黑" panose="020B0503020204020204" pitchFamily="34" charset="-122"/>
              </a:rPr>
              <a:t> 方法二</a:t>
            </a:r>
            <a:endParaRPr kumimoji="1"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55891" y="1682741"/>
            <a:ext cx="6264696" cy="1229814"/>
          </a:xfrm>
          <a:prstGeom prst="rect">
            <a:avLst/>
          </a:prstGeom>
          <a:ln>
            <a:solidFill>
              <a:schemeClr val="tx1"/>
            </a:solidFill>
          </a:ln>
        </p:spPr>
      </p:pic>
      <p:sp>
        <p:nvSpPr>
          <p:cNvPr id="13" name="文本框 12"/>
          <p:cNvSpPr txBox="1"/>
          <p:nvPr/>
        </p:nvSpPr>
        <p:spPr>
          <a:xfrm>
            <a:off x="6543669" y="1893813"/>
            <a:ext cx="861133" cy="276999"/>
          </a:xfrm>
          <a:prstGeom prst="rect">
            <a:avLst/>
          </a:prstGeom>
          <a:noFill/>
        </p:spPr>
        <p:txBody>
          <a:bodyPr wrap="none" rtlCol="0">
            <a:spAutoFit/>
          </a:bodyPr>
          <a:lstStyle/>
          <a:p>
            <a:pPr algn="l" fontAlgn="auto">
              <a:spcBef>
                <a:spcPts val="0"/>
              </a:spcBef>
              <a:spcAft>
                <a:spcPts val="0"/>
              </a:spcAft>
            </a:pP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1001</a:t>
            </a:r>
            <a:r>
              <a:rPr kumimoji="1" lang="zh-CN" altLang="en-US" sz="1200" b="1" dirty="0">
                <a:solidFill>
                  <a:srgbClr val="FF0000"/>
                </a:solidFill>
                <a:latin typeface="微软雅黑" panose="020B0503020204020204" pitchFamily="34" charset="-122"/>
                <a:ea typeface="微软雅黑" panose="020B0503020204020204" pitchFamily="34" charset="-122"/>
              </a:rPr>
              <a:t>次</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543745" y="1635646"/>
            <a:ext cx="861133" cy="276999"/>
          </a:xfrm>
          <a:prstGeom prst="rect">
            <a:avLst/>
          </a:prstGeom>
          <a:noFill/>
        </p:spPr>
        <p:txBody>
          <a:bodyPr wrap="none" rtlCol="0">
            <a:spAutoFit/>
          </a:bodyPr>
          <a:lstStyle/>
          <a:p>
            <a:pPr algn="l" fontAlgn="auto">
              <a:spcBef>
                <a:spcPts val="0"/>
              </a:spcBef>
              <a:spcAft>
                <a:spcPts val="0"/>
              </a:spcAft>
            </a:pP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1001</a:t>
            </a:r>
            <a:r>
              <a:rPr kumimoji="1" lang="zh-CN" altLang="en-US" sz="1200" b="1" dirty="0">
                <a:solidFill>
                  <a:srgbClr val="FF0000"/>
                </a:solidFill>
                <a:latin typeface="微软雅黑" panose="020B0503020204020204" pitchFamily="34" charset="-122"/>
                <a:ea typeface="微软雅黑" panose="020B0503020204020204" pitchFamily="34" charset="-122"/>
              </a:rPr>
              <a:t>次</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8" name="矩形 17"/>
          <p:cNvSpPr/>
          <p:nvPr/>
        </p:nvSpPr>
        <p:spPr>
          <a:xfrm>
            <a:off x="971600" y="1405742"/>
            <a:ext cx="1298753" cy="276999"/>
          </a:xfrm>
          <a:prstGeom prst="rect">
            <a:avLst/>
          </a:prstGeom>
        </p:spPr>
        <p:txBody>
          <a:bodyPr wrap="none">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方法一循环次数</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971600" y="3047141"/>
            <a:ext cx="1760418"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方法一每次循环的步骤</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stretch>
            <a:fillRect/>
          </a:stretch>
        </p:blipFill>
        <p:spPr>
          <a:xfrm>
            <a:off x="1041190" y="3282269"/>
            <a:ext cx="1499885" cy="352914"/>
          </a:xfrm>
          <a:prstGeom prst="rect">
            <a:avLst/>
          </a:prstGeom>
        </p:spPr>
      </p:pic>
      <p:pic>
        <p:nvPicPr>
          <p:cNvPr id="22" name="图片 21"/>
          <p:cNvPicPr>
            <a:picLocks noChangeAspect="1"/>
          </p:cNvPicPr>
          <p:nvPr/>
        </p:nvPicPr>
        <p:blipFill>
          <a:blip r:embed="rId3"/>
          <a:stretch>
            <a:fillRect/>
          </a:stretch>
        </p:blipFill>
        <p:spPr>
          <a:xfrm>
            <a:off x="998475" y="3852492"/>
            <a:ext cx="1728192" cy="340401"/>
          </a:xfrm>
          <a:prstGeom prst="rect">
            <a:avLst/>
          </a:prstGeom>
        </p:spPr>
      </p:pic>
      <p:pic>
        <p:nvPicPr>
          <p:cNvPr id="23" name="图片 22"/>
          <p:cNvPicPr>
            <a:picLocks noChangeAspect="1"/>
          </p:cNvPicPr>
          <p:nvPr/>
        </p:nvPicPr>
        <p:blipFill>
          <a:blip r:embed="rId4"/>
          <a:stretch>
            <a:fillRect/>
          </a:stretch>
        </p:blipFill>
        <p:spPr>
          <a:xfrm>
            <a:off x="971600" y="4390941"/>
            <a:ext cx="3402636" cy="332317"/>
          </a:xfrm>
          <a:prstGeom prst="rect">
            <a:avLst/>
          </a:prstGeom>
        </p:spPr>
      </p:pic>
      <p:sp>
        <p:nvSpPr>
          <p:cNvPr id="24" name="文本框 23"/>
          <p:cNvSpPr txBox="1"/>
          <p:nvPr/>
        </p:nvSpPr>
        <p:spPr>
          <a:xfrm>
            <a:off x="971600" y="3576724"/>
            <a:ext cx="1917513" cy="276999"/>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c = 1000 - a - b</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3</a:t>
            </a:r>
            <a:r>
              <a:rPr lang="zh-CN" altLang="zh-CN" sz="1200" dirty="0">
                <a:solidFill>
                  <a:srgbClr val="FF0000"/>
                </a:solidFill>
                <a:latin typeface="微软雅黑" panose="020B0503020204020204" pitchFamily="34" charset="-122"/>
                <a:ea typeface="微软雅黑" panose="020B0503020204020204" pitchFamily="34" charset="-122"/>
              </a:rPr>
              <a:t>次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85094" y="4149991"/>
            <a:ext cx="2299027" cy="276999"/>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a**2 + b**2 == c**2 </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5</a:t>
            </a:r>
            <a:r>
              <a:rPr lang="zh-CN" altLang="zh-CN" sz="1200" dirty="0">
                <a:solidFill>
                  <a:srgbClr val="FF0000"/>
                </a:solidFill>
                <a:latin typeface="微软雅黑" panose="020B0503020204020204" pitchFamily="34" charset="-122"/>
                <a:ea typeface="微软雅黑" panose="020B0503020204020204" pitchFamily="34" charset="-122"/>
              </a:rPr>
              <a:t>次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952501" y="4688540"/>
            <a:ext cx="3222357" cy="276999"/>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rPr>
              <a:t>print("</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 %</a:t>
            </a:r>
            <a:r>
              <a:rPr lang="en-US" altLang="zh-CN" sz="1200" dirty="0" err="1">
                <a:solidFill>
                  <a:srgbClr val="FF0000"/>
                </a:solidFill>
                <a:latin typeface="微软雅黑" panose="020B0503020204020204" pitchFamily="34" charset="-122"/>
                <a:ea typeface="微软雅黑" panose="020B0503020204020204" pitchFamily="34" charset="-122"/>
              </a:rPr>
              <a:t>d,%d,%d</a:t>
            </a:r>
            <a:r>
              <a:rPr lang="en-US" altLang="zh-CN" sz="1200" dirty="0">
                <a:solidFill>
                  <a:srgbClr val="FF0000"/>
                </a:solidFill>
                <a:latin typeface="微软雅黑" panose="020B0503020204020204" pitchFamily="34" charset="-122"/>
                <a:ea typeface="微软雅黑" panose="020B0503020204020204" pitchFamily="34" charset="-122"/>
              </a:rPr>
              <a:t>" % (</a:t>
            </a:r>
            <a:r>
              <a:rPr lang="en-US" altLang="zh-CN" sz="1200" dirty="0" err="1">
                <a:solidFill>
                  <a:srgbClr val="FF0000"/>
                </a:solidFill>
                <a:latin typeface="微软雅黑" panose="020B0503020204020204" pitchFamily="34" charset="-122"/>
                <a:ea typeface="微软雅黑" panose="020B0503020204020204" pitchFamily="34" charset="-122"/>
              </a:rPr>
              <a:t>a,b,c</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zh-CN" sz="1200" dirty="0">
                <a:solidFill>
                  <a:srgbClr val="FF0000"/>
                </a:solidFill>
                <a:latin typeface="微软雅黑" panose="020B0503020204020204" pitchFamily="34" charset="-122"/>
                <a:ea typeface="微软雅黑" panose="020B0503020204020204" pitchFamily="34" charset="-122"/>
              </a:rPr>
              <a:t>为：</a:t>
            </a:r>
            <a:r>
              <a:rPr lang="en-US" altLang="zh-CN" sz="1200" dirty="0">
                <a:solidFill>
                  <a:srgbClr val="FF0000"/>
                </a:solidFill>
                <a:latin typeface="微软雅黑" panose="020B0503020204020204" pitchFamily="34" charset="-122"/>
                <a:ea typeface="微软雅黑" panose="020B0503020204020204" pitchFamily="34" charset="-122"/>
              </a:rPr>
              <a:t>2</a:t>
            </a:r>
            <a:r>
              <a:rPr lang="zh-CN" altLang="zh-CN" sz="1200" dirty="0">
                <a:solidFill>
                  <a:srgbClr val="FF0000"/>
                </a:solidFill>
                <a:latin typeface="微软雅黑" panose="020B0503020204020204" pitchFamily="34" charset="-122"/>
                <a:ea typeface="微软雅黑" panose="020B0503020204020204" pitchFamily="34" charset="-122"/>
              </a:rPr>
              <a:t>次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716016" y="3321043"/>
            <a:ext cx="2975495" cy="1569660"/>
          </a:xfrm>
          <a:prstGeom prst="rect">
            <a:avLst/>
          </a:prstGeom>
          <a:noFill/>
        </p:spPr>
        <p:txBody>
          <a:bodyPr wrap="none" rtlCol="0">
            <a:spAutoFit/>
          </a:bodyPr>
          <a:lstStyle/>
          <a:p>
            <a:pPr latinLnBrk="1"/>
            <a:r>
              <a:rPr lang="zh-CN" altLang="zh-CN" sz="1200" b="1" dirty="0">
                <a:latin typeface="微软雅黑" panose="020B0503020204020204" pitchFamily="34" charset="-122"/>
                <a:ea typeface="微软雅黑" panose="020B0503020204020204" pitchFamily="34" charset="-122"/>
              </a:rPr>
              <a:t>每个内部循环的步骤次数</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3+5+2=10</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latinLnBrk="1"/>
            <a:r>
              <a:rPr lang="zh-CN" altLang="zh-CN" sz="1200" b="1" dirty="0">
                <a:latin typeface="微软雅黑" panose="020B0503020204020204" pitchFamily="34" charset="-122"/>
                <a:ea typeface="微软雅黑" panose="020B0503020204020204" pitchFamily="34" charset="-122"/>
              </a:rPr>
              <a:t>代码步骤总数量</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1001*1001*10 </a:t>
            </a:r>
            <a:r>
              <a:rPr lang="zh-CN" altLang="zh-CN" sz="1200" dirty="0">
                <a:latin typeface="微软雅黑" panose="020B0503020204020204" pitchFamily="34" charset="-122"/>
                <a:ea typeface="微软雅黑" panose="020B0503020204020204" pitchFamily="34" charset="-122"/>
              </a:rPr>
              <a:t>次</a:t>
            </a:r>
            <a:endParaRPr lang="zh-CN"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1001</a:t>
            </a:r>
            <a:r>
              <a:rPr kumimoji="1" lang="zh-CN" altLang="en-US" sz="1200" b="1"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10</a:t>
            </a:r>
            <a:endParaRPr kumimoji="1" lang="en-US" altLang="zh-CN"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方法二的时间复杂度</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T(n)</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O(n</a:t>
            </a:r>
            <a:r>
              <a:rPr kumimoji="1" lang="en-US" altLang="zh-CN" sz="1200" b="1" baseline="30000" dirty="0">
                <a:solidFill>
                  <a:srgbClr val="FF0000"/>
                </a:solidFill>
                <a:latin typeface="微软雅黑" panose="020B0503020204020204" pitchFamily="34" charset="-122"/>
                <a:ea typeface="微软雅黑" panose="020B0503020204020204" pitchFamily="34" charset="-122"/>
              </a:rPr>
              <a:t>2</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 </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0" grpId="0"/>
      <p:bldP spid="24" grpId="0"/>
      <p:bldP spid="25" grpId="0"/>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solidFill>
                  <a:srgbClr val="FF0000"/>
                </a:solidFill>
                <a:latin typeface="微软雅黑" panose="020B0503020204020204" pitchFamily="34" charset="-122"/>
                <a:ea typeface="微软雅黑" panose="020B0503020204020204" pitchFamily="34" charset="-122"/>
              </a:rPr>
              <a:t>在比较算法的性能时</a:t>
            </a:r>
            <a:endParaRPr lang="en-US" altLang="zh-CN"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最重要的应该是数据量变化时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算法随数据量变化的变化程度</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大</a:t>
            </a:r>
            <a:r>
              <a:rPr lang="en-GB" altLang="zh-CN" sz="1000" dirty="0">
                <a:solidFill>
                  <a:srgbClr val="FF0000"/>
                </a:solidFill>
                <a:latin typeface="微软雅黑" panose="020B0503020204020204" pitchFamily="34" charset="-122"/>
                <a:ea typeface="微软雅黑" panose="020B0503020204020204" pitchFamily="34" charset="-122"/>
              </a:rPr>
              <a:t>O</a:t>
            </a:r>
            <a:r>
              <a:rPr lang="zh-CN" altLang="en-US" sz="1000" dirty="0">
                <a:solidFill>
                  <a:srgbClr val="FF0000"/>
                </a:solidFill>
                <a:latin typeface="微软雅黑" panose="020B0503020204020204" pitchFamily="34" charset="-122"/>
                <a:ea typeface="微软雅黑" panose="020B0503020204020204" pitchFamily="34" charset="-122"/>
              </a:rPr>
              <a:t>记法</a:t>
            </a:r>
            <a:r>
              <a:rPr lang="zh-CN" altLang="en-US" sz="1000" dirty="0">
                <a:latin typeface="微软雅黑" panose="020B0503020204020204" pitchFamily="34" charset="-122"/>
                <a:ea typeface="微软雅黑" panose="020B0503020204020204" pitchFamily="34" charset="-122"/>
              </a:rPr>
              <a:t>即为算法的 </a:t>
            </a:r>
            <a:r>
              <a:rPr lang="zh-CN" altLang="en-US" sz="1000" dirty="0">
                <a:solidFill>
                  <a:srgbClr val="FF0000"/>
                </a:solidFill>
                <a:latin typeface="微软雅黑" panose="020B0503020204020204" pitchFamily="34" charset="-122"/>
                <a:ea typeface="微软雅黑" panose="020B0503020204020204" pitchFamily="34" charset="-122"/>
              </a:rPr>
              <a:t>时间复杂度 </a:t>
            </a:r>
            <a:r>
              <a:rPr lang="zh-CN" altLang="en-US" sz="1000" dirty="0">
                <a:latin typeface="微软雅黑" panose="020B0503020204020204" pitchFamily="34" charset="-122"/>
                <a:ea typeface="微软雅黑" panose="020B0503020204020204" pitchFamily="34" charset="-122"/>
              </a:rPr>
              <a:t>随 </a:t>
            </a:r>
            <a:r>
              <a:rPr lang="zh-CN" altLang="en-US" sz="1000" dirty="0">
                <a:solidFill>
                  <a:srgbClr val="FF0000"/>
                </a:solidFill>
                <a:latin typeface="微软雅黑" panose="020B0503020204020204" pitchFamily="34" charset="-122"/>
                <a:ea typeface="微软雅黑" panose="020B0503020204020204" pitchFamily="34" charset="-122"/>
              </a:rPr>
              <a:t>数据量变化 </a:t>
            </a:r>
            <a:r>
              <a:rPr lang="zh-CN" altLang="en-US" sz="1000" dirty="0">
                <a:latin typeface="微软雅黑" panose="020B0503020204020204" pitchFamily="34" charset="-122"/>
                <a:ea typeface="微软雅黑" panose="020B0503020204020204" pitchFamily="34" charset="-122"/>
              </a:rPr>
              <a:t>的关系曲线 </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这个</a:t>
            </a:r>
            <a:r>
              <a:rPr lang="zh-CN" altLang="en-US" sz="1000" dirty="0">
                <a:solidFill>
                  <a:srgbClr val="FF0000"/>
                </a:solidFill>
                <a:latin typeface="微软雅黑" panose="020B0503020204020204" pitchFamily="34" charset="-122"/>
                <a:ea typeface="微软雅黑" panose="020B0503020204020204" pitchFamily="34" charset="-122"/>
              </a:rPr>
              <a:t>关系曲线</a:t>
            </a:r>
            <a:r>
              <a:rPr lang="zh-CN" altLang="en-US" sz="1000" dirty="0">
                <a:latin typeface="微软雅黑" panose="020B0503020204020204" pitchFamily="34" charset="-122"/>
                <a:ea typeface="微软雅黑" panose="020B0503020204020204" pitchFamily="34" charset="-122"/>
              </a:rPr>
              <a:t>通常由</a:t>
            </a:r>
            <a:r>
              <a:rPr lang="zh-CN" altLang="en-US" sz="1000" dirty="0">
                <a:solidFill>
                  <a:srgbClr val="FF0000"/>
                </a:solidFill>
                <a:latin typeface="微软雅黑" panose="020B0503020204020204" pitchFamily="34" charset="-122"/>
                <a:ea typeface="微软雅黑" panose="020B0503020204020204" pitchFamily="34" charset="-122"/>
              </a:rPr>
              <a:t>最高次项决定</a:t>
            </a:r>
            <a:r>
              <a:rPr lang="zh-CN" altLang="en-US" sz="1000" dirty="0">
                <a:latin typeface="微软雅黑" panose="020B0503020204020204" pitchFamily="34" charset="-122"/>
                <a:ea typeface="微软雅黑" panose="020B0503020204020204" pitchFamily="34" charset="-122"/>
              </a:rPr>
              <a:t>，当数据量比较高时</a:t>
            </a:r>
            <a:r>
              <a:rPr lang="zh-CN" altLang="en-US" sz="1000" dirty="0">
                <a:solidFill>
                  <a:srgbClr val="FF0000"/>
                </a:solidFill>
                <a:latin typeface="微软雅黑" panose="020B0503020204020204" pitchFamily="34" charset="-122"/>
                <a:ea typeface="微软雅黑" panose="020B0503020204020204" pitchFamily="34" charset="-122"/>
              </a:rPr>
              <a:t>低次项</a:t>
            </a:r>
            <a:endParaRPr lang="en-US" altLang="zh-CN"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的影响相对于最高次项就很小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为了方便可以忽略</a:t>
            </a: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时间复杂度</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时间复杂度的计算</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004349"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知道如何计算时间复杂度</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zh-CN" altLang="en-US" sz="2400" b="1" dirty="0">
                <a:solidFill>
                  <a:srgbClr val="595959"/>
                </a:solidFill>
                <a:latin typeface="微软雅黑" panose="020B0503020204020204" pitchFamily="34" charset="-122"/>
                <a:ea typeface="微软雅黑" panose="020B0503020204020204" pitchFamily="34" charset="-122"/>
              </a:rPr>
              <a:t>时间复杂度的计算</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如何计算时间复杂度</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数据结构和算法简介</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什么是数据结构</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 </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什么是算法及其作用</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24710" y="3867949"/>
            <a:ext cx="1488358" cy="1080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88732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5.1</a:t>
            </a:r>
            <a:r>
              <a:rPr kumimoji="1" lang="zh-CN" altLang="en-US" dirty="0">
                <a:latin typeface="微软雅黑" panose="020B0503020204020204" pitchFamily="34" charset="-122"/>
                <a:ea typeface="微软雅黑" panose="020B0503020204020204" pitchFamily="34" charset="-122"/>
              </a:rPr>
              <a:t> 时间复杂度的计算规则</a:t>
            </a:r>
            <a:endParaRPr kumimoji="1"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974282" y="1561897"/>
            <a:ext cx="6622053" cy="1754326"/>
          </a:xfrm>
          <a:prstGeom prst="rect">
            <a:avLst/>
          </a:prstGeom>
        </p:spPr>
        <p:txBody>
          <a:bodyPr wrap="square">
            <a:spAutoFit/>
          </a:bodyPr>
          <a:lstStyle/>
          <a:p>
            <a:r>
              <a:rPr lang="zh-CN" altLang="en-US" sz="1200" b="1" dirty="0">
                <a:latin typeface="微软雅黑" panose="020B0503020204020204" pitchFamily="34" charset="-122"/>
                <a:ea typeface="微软雅黑" panose="020B0503020204020204" pitchFamily="34" charset="-122"/>
              </a:rPr>
              <a:t>时间复杂度的计算规则</a:t>
            </a:r>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①基本操作，认为其时间复杂度为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②顺序结构，时间复杂度按</a:t>
            </a:r>
            <a:r>
              <a:rPr lang="zh-CN" altLang="en-US" sz="1200" b="1" dirty="0">
                <a:latin typeface="微软雅黑" panose="020B0503020204020204" pitchFamily="34" charset="-122"/>
                <a:ea typeface="微软雅黑" panose="020B0503020204020204" pitchFamily="34" charset="-122"/>
              </a:rPr>
              <a:t>加法</a:t>
            </a:r>
            <a:r>
              <a:rPr lang="zh-CN" altLang="en-US" sz="1200" dirty="0">
                <a:latin typeface="微软雅黑" panose="020B0503020204020204" pitchFamily="34" charset="-122"/>
                <a:ea typeface="微软雅黑" panose="020B0503020204020204" pitchFamily="34" charset="-122"/>
              </a:rPr>
              <a:t>进行计算</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③循环结构，时间复杂度按</a:t>
            </a:r>
            <a:r>
              <a:rPr lang="zh-CN" altLang="en-US" sz="1200" b="1" dirty="0">
                <a:latin typeface="微软雅黑" panose="020B0503020204020204" pitchFamily="34" charset="-122"/>
                <a:ea typeface="微软雅黑" panose="020B0503020204020204" pitchFamily="34" charset="-122"/>
              </a:rPr>
              <a:t>乘法</a:t>
            </a:r>
            <a:r>
              <a:rPr lang="zh-CN" altLang="en-US" sz="1200" dirty="0">
                <a:latin typeface="微软雅黑" panose="020B0503020204020204" pitchFamily="34" charset="-122"/>
                <a:ea typeface="微软雅黑" panose="020B0503020204020204" pitchFamily="34" charset="-122"/>
              </a:rPr>
              <a:t>进行计算</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④分支结构，时间复杂度</a:t>
            </a:r>
            <a:r>
              <a:rPr lang="zh-CN" altLang="en-US" sz="1200" b="1" dirty="0">
                <a:latin typeface="微软雅黑" panose="020B0503020204020204" pitchFamily="34" charset="-122"/>
                <a:ea typeface="微软雅黑" panose="020B0503020204020204" pitchFamily="34" charset="-122"/>
              </a:rPr>
              <a:t>取最大值</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⑤判断一个算法的效率时，往往只需要关注操作数量的</a:t>
            </a:r>
            <a:r>
              <a:rPr lang="zh-CN" altLang="en-US" sz="1200" b="1" dirty="0">
                <a:latin typeface="微软雅黑" panose="020B0503020204020204" pitchFamily="34" charset="-122"/>
                <a:ea typeface="微软雅黑" panose="020B0503020204020204" pitchFamily="34" charset="-122"/>
              </a:rPr>
              <a:t>最高次项</a:t>
            </a:r>
            <a:r>
              <a:rPr lang="zh-CN" altLang="en-US" sz="1200" dirty="0">
                <a:latin typeface="微软雅黑" panose="020B0503020204020204" pitchFamily="34" charset="-122"/>
                <a:ea typeface="微软雅黑" panose="020B0503020204020204" pitchFamily="34" charset="-122"/>
              </a:rPr>
              <a:t>，其它次要项和常数项可以忽略</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⑥在没有特殊说明时，我们所分析的算法的时间复杂度都是指</a:t>
            </a:r>
            <a:r>
              <a:rPr lang="zh-CN" altLang="en-US" sz="1200" b="1" dirty="0">
                <a:latin typeface="微软雅黑" panose="020B0503020204020204" pitchFamily="34" charset="-122"/>
                <a:ea typeface="微软雅黑" panose="020B0503020204020204" pitchFamily="34" charset="-122"/>
              </a:rPr>
              <a:t>最坏时间复杂度</a:t>
            </a:r>
            <a:endParaRPr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923330"/>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5.2</a:t>
            </a:r>
            <a:r>
              <a:rPr kumimoji="1"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基本操作</a:t>
            </a:r>
            <a:endParaRPr kumimoji="1"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70098" y="2645752"/>
            <a:ext cx="4028667" cy="830997"/>
          </a:xfrm>
          <a:prstGeom prst="rect">
            <a:avLst/>
          </a:prstGeom>
          <a:noFill/>
        </p:spPr>
        <p:txBody>
          <a:bodyPr wrap="none" rtlCol="0">
            <a:spAutoFit/>
          </a:bodyPr>
          <a:lstStyle/>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en-GB" altLang="zh-CN" sz="1200" dirty="0">
                <a:latin typeface="微软雅黑" panose="020B0503020204020204" pitchFamily="34" charset="-122"/>
                <a:ea typeface="微软雅黑" panose="020B0503020204020204" pitchFamily="34" charset="-122"/>
              </a:rPr>
              <a:t>sum = </a:t>
            </a:r>
            <a:r>
              <a:rPr lang="en-US" altLang="zh-CN" sz="1200" dirty="0">
                <a:latin typeface="微软雅黑" panose="020B0503020204020204" pitchFamily="34" charset="-122"/>
                <a:ea typeface="微软雅黑" panose="020B0503020204020204" pitchFamily="34" charset="-122"/>
              </a:rPr>
              <a:t>200</a:t>
            </a:r>
            <a:r>
              <a:rPr lang="en-US" altLang="zh-CN" sz="1200" baseline="30000" dirty="0">
                <a:latin typeface="微软雅黑" panose="020B0503020204020204" pitchFamily="34" charset="-122"/>
                <a:ea typeface="微软雅黑" panose="020B0503020204020204" pitchFamily="34" charset="-122"/>
              </a:rPr>
              <a:t>2</a:t>
            </a:r>
            <a:r>
              <a:rPr lang="zh-CN" altLang="en-US" sz="1200" baseline="300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1000</a:t>
            </a:r>
            <a:r>
              <a:rPr lang="en-US" altLang="zh-CN" sz="1200" baseline="30000" dirty="0">
                <a:latin typeface="微软雅黑" panose="020B0503020204020204" pitchFamily="34" charset="-122"/>
                <a:ea typeface="微软雅黑" panose="020B0503020204020204" pitchFamily="34" charset="-122"/>
              </a:rPr>
              <a:t>2</a:t>
            </a:r>
            <a:endParaRPr lang="en-GB"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GB"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中出现了</a:t>
            </a:r>
            <a:r>
              <a:rPr kumimoji="1" lang="en-US" altLang="zh-CN" sz="1200" dirty="0">
                <a:latin typeface="微软雅黑" panose="020B0503020204020204" pitchFamily="34" charset="-122"/>
                <a:ea typeface="微软雅黑" panose="020B0503020204020204" pitchFamily="34" charset="-122"/>
              </a:rPr>
              <a:t>200</a:t>
            </a:r>
            <a:r>
              <a:rPr kumimoji="1" lang="en-US" altLang="zh-CN" sz="1200" baseline="30000" dirty="0">
                <a:latin typeface="微软雅黑" panose="020B0503020204020204" pitchFamily="34" charset="-122"/>
                <a:ea typeface="微软雅黑" panose="020B0503020204020204" pitchFamily="34" charset="-122"/>
              </a:rPr>
              <a:t>2</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那么它的时间复杂度为 </a:t>
            </a:r>
            <a:r>
              <a:rPr kumimoji="1" lang="en-US" altLang="zh-CN" sz="1200" b="1" dirty="0">
                <a:solidFill>
                  <a:srgbClr val="FF0000"/>
                </a:solidFill>
                <a:latin typeface="微软雅黑" panose="020B0503020204020204" pitchFamily="34" charset="-122"/>
                <a:ea typeface="微软雅黑" panose="020B0503020204020204" pitchFamily="34" charset="-122"/>
              </a:rPr>
              <a:t>O(n</a:t>
            </a:r>
            <a:r>
              <a:rPr kumimoji="1" lang="en-US" altLang="zh-CN" sz="1200" b="1" baseline="30000" dirty="0">
                <a:solidFill>
                  <a:srgbClr val="FF0000"/>
                </a:solidFill>
                <a:latin typeface="微软雅黑" panose="020B0503020204020204" pitchFamily="34" charset="-122"/>
                <a:ea typeface="微软雅黑" panose="020B0503020204020204" pitchFamily="34" charset="-122"/>
              </a:rPr>
              <a:t>2</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对么</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70098" y="4139521"/>
            <a:ext cx="5548314" cy="461665"/>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错</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中</a:t>
            </a:r>
            <a:r>
              <a:rPr lang="zh-CN" altLang="en-US" sz="1200" dirty="0">
                <a:latin typeface="微软雅黑" panose="020B0503020204020204" pitchFamily="34" charset="-122"/>
                <a:ea typeface="微软雅黑" panose="020B0503020204020204" pitchFamily="34" charset="-122"/>
              </a:rPr>
              <a:t>执行次数是恒定的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不会随着</a:t>
            </a:r>
            <a:r>
              <a:rPr lang="zh-CN" altLang="en-GB" sz="1200" dirty="0">
                <a:solidFill>
                  <a:srgbClr val="FF0000"/>
                </a:solidFill>
                <a:latin typeface="微软雅黑" panose="020B0503020204020204" pitchFamily="34" charset="-122"/>
                <a:ea typeface="微软雅黑" panose="020B0503020204020204" pitchFamily="34" charset="-122"/>
              </a:rPr>
              <a:t>问题规模</a:t>
            </a:r>
            <a:r>
              <a:rPr lang="zh-CN" altLang="en-US" sz="1200" dirty="0">
                <a:latin typeface="微软雅黑" panose="020B0503020204020204" pitchFamily="34" charset="-122"/>
                <a:ea typeface="微软雅黑" panose="020B0503020204020204" pitchFamily="34" charset="-122"/>
              </a:rPr>
              <a:t>的变化有任何改变</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复杂度是</a:t>
            </a:r>
            <a:r>
              <a:rPr lang="en-GB" altLang="zh-CN" sz="1200" b="1" dirty="0">
                <a:latin typeface="微软雅黑" panose="020B0503020204020204" pitchFamily="34" charset="-122"/>
                <a:ea typeface="微软雅黑" panose="020B0503020204020204" pitchFamily="34" charset="-122"/>
              </a:rPr>
              <a:t>O(1)</a:t>
            </a:r>
            <a:endParaRPr kumimoji="1" lang="zh-CN" altLang="en-US" sz="1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0098" y="4557180"/>
            <a:ext cx="5551520" cy="276999"/>
          </a:xfrm>
          <a:prstGeom prst="rect">
            <a:avLst/>
          </a:prstGeom>
          <a:noFill/>
        </p:spPr>
        <p:txBody>
          <a:bodyPr wrap="none" rtlCol="0">
            <a:spAutoFit/>
          </a:bodyPr>
          <a:lstStyle/>
          <a:p>
            <a:pPr fontAlgn="auto">
              <a:spcBef>
                <a:spcPts val="0"/>
              </a:spcBef>
              <a:spcAft>
                <a:spcPts val="0"/>
              </a:spcAft>
            </a:pPr>
            <a:r>
              <a:rPr lang="zh-CN" altLang="en-US" sz="1200" b="1" dirty="0">
                <a:latin typeface="微软雅黑" panose="020B0503020204020204" pitchFamily="34" charset="-122"/>
                <a:ea typeface="微软雅黑" panose="020B0503020204020204" pitchFamily="34" charset="-122"/>
              </a:rPr>
              <a:t>与问题规模的大小无关</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执行次数恒定的算法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我们称之为具有</a:t>
            </a:r>
            <a:r>
              <a:rPr lang="en-GB" altLang="zh-CN" sz="1200" b="1" dirty="0">
                <a:latin typeface="微软雅黑" panose="020B0503020204020204" pitchFamily="34" charset="-122"/>
                <a:ea typeface="微软雅黑" panose="020B0503020204020204" pitchFamily="34" charset="-122"/>
              </a:rPr>
              <a:t>O(1)</a:t>
            </a:r>
            <a:r>
              <a:rPr lang="zh-CN" altLang="en-US" sz="1200" b="1" dirty="0">
                <a:latin typeface="微软雅黑" panose="020B0503020204020204" pitchFamily="34" charset="-122"/>
                <a:ea typeface="微软雅黑" panose="020B0503020204020204" pitchFamily="34" charset="-122"/>
              </a:rPr>
              <a:t>的时间复杂度</a:t>
            </a:r>
            <a:endParaRPr kumimoji="1" lang="zh-CN" altLang="en-US" sz="1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0098" y="1396820"/>
            <a:ext cx="2810385" cy="461665"/>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①基本操作，认为其时间复杂度为</a:t>
            </a:r>
            <a:r>
              <a:rPr lang="en-GB" altLang="zh-CN" sz="1200" dirty="0">
                <a:latin typeface="微软雅黑" panose="020B0503020204020204" pitchFamily="34" charset="-122"/>
                <a:ea typeface="微软雅黑" panose="020B0503020204020204" pitchFamily="34" charset="-122"/>
              </a:rPr>
              <a:t>O(1)</a:t>
            </a:r>
            <a:endParaRPr lang="en-GB"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0098" y="1799626"/>
            <a:ext cx="1909497"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sum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200</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 </a:t>
            </a:r>
            <a:r>
              <a:rPr kumimoji="1" lang="en-US" altLang="zh-CN" sz="1200" dirty="0">
                <a:latin typeface="微软雅黑" panose="020B0503020204020204" pitchFamily="34" charset="-122"/>
                <a:ea typeface="微软雅黑" panose="020B0503020204020204" pitchFamily="34" charset="-122"/>
              </a:rPr>
              <a:t>:</a:t>
            </a:r>
            <a:r>
              <a:rPr lang="en-GB" altLang="zh-CN" sz="1200" b="1" dirty="0">
                <a:latin typeface="微软雅黑" panose="020B0503020204020204" pitchFamily="34" charset="-122"/>
                <a:ea typeface="微软雅黑" panose="020B0503020204020204" pitchFamily="34" charset="-122"/>
              </a:rPr>
              <a:t> O(1)</a:t>
            </a: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5.3</a:t>
            </a:r>
            <a:r>
              <a:rPr kumimoji="1"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顺序结构</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74747" y="3995665"/>
            <a:ext cx="5535490" cy="646331"/>
          </a:xfrm>
          <a:prstGeom prst="rect">
            <a:avLst/>
          </a:prstGeom>
          <a:noFill/>
        </p:spPr>
        <p:txBody>
          <a:bodyPr wrap="none" rtlCol="0">
            <a:spAutoFit/>
          </a:bodyPr>
          <a:lstStyle/>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答案是错的</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b="1" dirty="0">
                <a:latin typeface="微软雅黑" panose="020B0503020204020204" pitchFamily="34" charset="-122"/>
                <a:ea typeface="微软雅黑" panose="020B0503020204020204" pitchFamily="34" charset="-122"/>
              </a:rPr>
              <a:t>与问题规模的大小无关</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执行次数恒定的算法</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我们称之为具有</a:t>
            </a:r>
            <a:r>
              <a:rPr lang="en-GB" altLang="zh-CN" sz="1200" b="1" dirty="0">
                <a:latin typeface="微软雅黑" panose="020B0503020204020204" pitchFamily="34" charset="-122"/>
                <a:ea typeface="微软雅黑" panose="020B0503020204020204" pitchFamily="34" charset="-122"/>
              </a:rPr>
              <a:t>O(1)</a:t>
            </a:r>
            <a:r>
              <a:rPr lang="zh-CN" altLang="en-US" sz="1200" b="1" dirty="0">
                <a:latin typeface="微软雅黑" panose="020B0503020204020204" pitchFamily="34" charset="-122"/>
                <a:ea typeface="微软雅黑" panose="020B0503020204020204" pitchFamily="34" charset="-122"/>
              </a:rPr>
              <a:t>的时间复杂度</a:t>
            </a: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所以</a:t>
            </a: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时间复杂度是 </a:t>
            </a:r>
            <a:r>
              <a:rPr kumimoji="1" lang="en-US" altLang="zh-CN" sz="1200" b="1" dirty="0">
                <a:latin typeface="微软雅黑" panose="020B0503020204020204" pitchFamily="34" charset="-122"/>
                <a:ea typeface="微软雅黑" panose="020B0503020204020204" pitchFamily="34" charset="-122"/>
              </a:rPr>
              <a:t>O(1)</a:t>
            </a:r>
            <a:endParaRPr kumimoji="1" lang="zh-CN" altLang="en-US" sz="1200" b="1" dirty="0">
              <a:latin typeface="微软雅黑" panose="020B0503020204020204" pitchFamily="34" charset="-122"/>
              <a:ea typeface="微软雅黑" panose="020B0503020204020204" pitchFamily="34" charset="-122"/>
            </a:endParaRPr>
          </a:p>
        </p:txBody>
      </p:sp>
      <p:sp>
        <p:nvSpPr>
          <p:cNvPr id="3" name="矩形 2"/>
          <p:cNvSpPr/>
          <p:nvPr/>
        </p:nvSpPr>
        <p:spPr>
          <a:xfrm>
            <a:off x="948616" y="1361477"/>
            <a:ext cx="2954655"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②顺序结构，时间复杂度按</a:t>
            </a:r>
            <a:r>
              <a:rPr lang="zh-CN" altLang="en-US" sz="1200" b="1" dirty="0">
                <a:latin typeface="微软雅黑" panose="020B0503020204020204" pitchFamily="34" charset="-122"/>
                <a:ea typeface="微软雅黑" panose="020B0503020204020204" pitchFamily="34" charset="-122"/>
              </a:rPr>
              <a:t>加法</a:t>
            </a:r>
            <a:r>
              <a:rPr lang="zh-CN" altLang="en-US" sz="1200" dirty="0">
                <a:latin typeface="微软雅黑" panose="020B0503020204020204" pitchFamily="34" charset="-122"/>
                <a:ea typeface="微软雅黑" panose="020B0503020204020204" pitchFamily="34" charset="-122"/>
              </a:rPr>
              <a:t>进行计算</a:t>
            </a:r>
            <a:endParaRPr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70098" y="1668888"/>
            <a:ext cx="2888932" cy="2308324"/>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100</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200</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顺序结构，时间复杂度按</a:t>
            </a:r>
            <a:r>
              <a:rPr lang="zh-CN" altLang="en-US" sz="1200" b="1" dirty="0">
                <a:latin typeface="微软雅黑" panose="020B0503020204020204" pitchFamily="34" charset="-122"/>
                <a:ea typeface="微软雅黑" panose="020B0503020204020204" pitchFamily="34" charset="-122"/>
              </a:rPr>
              <a:t>加法</a:t>
            </a:r>
            <a:r>
              <a:rPr lang="zh-CN" altLang="en-US" sz="1200" dirty="0">
                <a:latin typeface="微软雅黑" panose="020B0503020204020204" pitchFamily="34" charset="-122"/>
                <a:ea typeface="微软雅黑" panose="020B0503020204020204" pitchFamily="34" charset="-122"/>
              </a:rPr>
              <a:t>进行计算</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第一步时间复杂度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第二步时间复杂度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第三步时间复杂度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O(1)</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时间复杂度是 </a:t>
            </a:r>
            <a:r>
              <a:rPr kumimoji="1" lang="en-US" altLang="zh-CN" sz="1200" b="1" dirty="0">
                <a:latin typeface="微软雅黑" panose="020B0503020204020204" pitchFamily="34" charset="-122"/>
                <a:ea typeface="微软雅黑" panose="020B0503020204020204" pitchFamily="34" charset="-122"/>
              </a:rPr>
              <a:t>O(3)</a:t>
            </a:r>
            <a:r>
              <a:rPr kumimoji="1" lang="zh-CN" altLang="en-US" sz="1200" b="1" dirty="0">
                <a:latin typeface="微软雅黑" panose="020B0503020204020204" pitchFamily="34" charset="-122"/>
                <a:ea typeface="微软雅黑" panose="020B0503020204020204" pitchFamily="34" charset="-122"/>
              </a:rPr>
              <a:t> </a:t>
            </a:r>
            <a:r>
              <a:rPr kumimoji="1" lang="zh-CN" altLang="en-US" sz="1200" b="1" dirty="0">
                <a:solidFill>
                  <a:srgbClr val="FF0000"/>
                </a:solidFill>
                <a:latin typeface="微软雅黑" panose="020B0503020204020204" pitchFamily="34" charset="-122"/>
                <a:ea typeface="微软雅黑" panose="020B0503020204020204" pitchFamily="34" charset="-122"/>
              </a:rPr>
              <a:t>对么</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5.4</a:t>
            </a:r>
            <a:r>
              <a:rPr kumimoji="1" lang="zh-CN" altLang="en-US" dirty="0">
                <a:latin typeface="微软雅黑" panose="020B0503020204020204" pitchFamily="34" charset="-122"/>
                <a:ea typeface="微软雅黑" panose="020B0503020204020204" pitchFamily="34" charset="-122"/>
              </a:rPr>
              <a:t> 循环</a:t>
            </a:r>
            <a:r>
              <a:rPr lang="zh-CN" altLang="en-US" dirty="0">
                <a:latin typeface="微软雅黑" panose="020B0503020204020204" pitchFamily="34" charset="-122"/>
                <a:ea typeface="微软雅黑" panose="020B0503020204020204" pitchFamily="34" charset="-122"/>
              </a:rPr>
              <a:t>结构</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70098" y="1562925"/>
            <a:ext cx="582211" cy="1015663"/>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GB"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70098" y="2321529"/>
            <a:ext cx="4004622"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中</a:t>
            </a:r>
            <a:r>
              <a:rPr lang="zh-CN" altLang="en-US" sz="1200" dirty="0">
                <a:latin typeface="微软雅黑" panose="020B0503020204020204" pitchFamily="34" charset="-122"/>
                <a:ea typeface="微软雅黑" panose="020B0503020204020204" pitchFamily="34" charset="-122"/>
              </a:rPr>
              <a:t>执行次数随着</a:t>
            </a:r>
            <a:r>
              <a:rPr lang="en-GB"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的变化而变化</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时间复杂度是</a:t>
            </a:r>
            <a:r>
              <a:rPr lang="en-GB"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3608" y="1826298"/>
            <a:ext cx="2592288" cy="487350"/>
          </a:xfrm>
          <a:prstGeom prst="rect">
            <a:avLst/>
          </a:prstGeom>
          <a:ln>
            <a:solidFill>
              <a:schemeClr val="tx1"/>
            </a:solidFill>
          </a:ln>
        </p:spPr>
      </p:pic>
      <p:sp>
        <p:nvSpPr>
          <p:cNvPr id="5" name="文本框 4"/>
          <p:cNvSpPr txBox="1"/>
          <p:nvPr/>
        </p:nvSpPr>
        <p:spPr>
          <a:xfrm>
            <a:off x="970098" y="3026868"/>
            <a:ext cx="582211" cy="461665"/>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43608" y="3257700"/>
            <a:ext cx="2845053" cy="737966"/>
          </a:xfrm>
          <a:prstGeom prst="rect">
            <a:avLst/>
          </a:prstGeom>
          <a:ln>
            <a:solidFill>
              <a:schemeClr val="tx1"/>
            </a:solidFill>
          </a:ln>
        </p:spPr>
      </p:pic>
      <p:sp>
        <p:nvSpPr>
          <p:cNvPr id="7" name="文本框 6"/>
          <p:cNvSpPr txBox="1"/>
          <p:nvPr/>
        </p:nvSpPr>
        <p:spPr>
          <a:xfrm>
            <a:off x="974747" y="3995665"/>
            <a:ext cx="7083991"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中执行次数是</a:t>
            </a:r>
            <a:r>
              <a:rPr kumimoji="1" lang="en-US" altLang="zh-CN" sz="1200" dirty="0">
                <a:latin typeface="微软雅黑" panose="020B0503020204020204" pitchFamily="34" charset="-122"/>
                <a:ea typeface="微软雅黑" panose="020B0503020204020204" pitchFamily="34" charset="-122"/>
              </a:rPr>
              <a:t>2n</a:t>
            </a:r>
            <a:r>
              <a:rPr kumimoji="1" lang="zh-CN" altLang="en-US" sz="1200" dirty="0">
                <a:latin typeface="微软雅黑" panose="020B0503020204020204" pitchFamily="34" charset="-122"/>
                <a:ea typeface="微软雅黑" panose="020B0503020204020204" pitchFamily="34" charset="-122"/>
              </a:rPr>
              <a:t>次</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所以时间复杂度是</a:t>
            </a:r>
            <a:r>
              <a:rPr kumimoji="1" lang="en-US" altLang="zh-CN" sz="1200" b="1" dirty="0">
                <a:latin typeface="微软雅黑" panose="020B0503020204020204" pitchFamily="34" charset="-122"/>
                <a:ea typeface="微软雅黑" panose="020B0503020204020204" pitchFamily="34" charset="-122"/>
              </a:rPr>
              <a:t>O(2n)</a:t>
            </a:r>
            <a:r>
              <a:rPr kumimoji="1" lang="zh-CN" altLang="en-US" sz="1200" b="1" dirty="0">
                <a:latin typeface="微软雅黑" panose="020B0503020204020204" pitchFamily="34" charset="-122"/>
                <a:ea typeface="微软雅黑" panose="020B0503020204020204" pitchFamily="34" charset="-122"/>
              </a:rPr>
              <a:t> </a:t>
            </a:r>
            <a:r>
              <a:rPr kumimoji="1" lang="zh-CN" altLang="en-US" sz="1200" b="1" dirty="0">
                <a:solidFill>
                  <a:srgbClr val="FF0000"/>
                </a:solidFill>
                <a:latin typeface="微软雅黑" panose="020B0503020204020204" pitchFamily="34" charset="-122"/>
                <a:ea typeface="微软雅黑" panose="020B0503020204020204" pitchFamily="34" charset="-122"/>
              </a:rPr>
              <a:t>对么</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答案是错的</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规则⑤判断一个算法的效率时，往往只需要关注操作数量的</a:t>
            </a:r>
            <a:r>
              <a:rPr lang="zh-CN" altLang="en-US" sz="1200" b="1" dirty="0">
                <a:latin typeface="微软雅黑" panose="020B0503020204020204" pitchFamily="34" charset="-122"/>
                <a:ea typeface="微软雅黑" panose="020B0503020204020204" pitchFamily="34" charset="-122"/>
              </a:rPr>
              <a:t>最高次项</a:t>
            </a:r>
            <a:r>
              <a:rPr lang="zh-CN" altLang="en-US" sz="1200" dirty="0">
                <a:latin typeface="微软雅黑" panose="020B0503020204020204" pitchFamily="34" charset="-122"/>
                <a:ea typeface="微软雅黑" panose="020B0503020204020204" pitchFamily="34" charset="-122"/>
              </a:rPr>
              <a:t>，其它</a:t>
            </a:r>
            <a:r>
              <a:rPr lang="zh-CN" altLang="en-US" sz="1200" b="1" dirty="0">
                <a:latin typeface="微软雅黑" panose="020B0503020204020204" pitchFamily="34" charset="-122"/>
                <a:ea typeface="微软雅黑" panose="020B0503020204020204" pitchFamily="34" charset="-122"/>
              </a:rPr>
              <a:t>次要项</a:t>
            </a:r>
            <a:r>
              <a:rPr lang="zh-CN" altLang="en-US" sz="1200" dirty="0">
                <a:latin typeface="微软雅黑" panose="020B0503020204020204" pitchFamily="34" charset="-122"/>
                <a:ea typeface="微软雅黑" panose="020B0503020204020204" pitchFamily="34" charset="-122"/>
              </a:rPr>
              <a:t>和</a:t>
            </a:r>
            <a:r>
              <a:rPr lang="zh-CN" altLang="en-US" sz="1200" b="1" dirty="0">
                <a:latin typeface="微软雅黑" panose="020B0503020204020204" pitchFamily="34" charset="-122"/>
                <a:ea typeface="微软雅黑" panose="020B0503020204020204" pitchFamily="34" charset="-122"/>
              </a:rPr>
              <a:t>常数项</a:t>
            </a:r>
            <a:r>
              <a:rPr lang="zh-CN" altLang="en-US" sz="1200" dirty="0">
                <a:latin typeface="微软雅黑" panose="020B0503020204020204" pitchFamily="34" charset="-122"/>
                <a:ea typeface="微软雅黑" panose="020B0503020204020204" pitchFamily="34" charset="-122"/>
              </a:rPr>
              <a:t>可以忽略</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的时间复杂度</a:t>
            </a:r>
            <a:r>
              <a:rPr kumimoji="1" lang="en-US" altLang="zh-CN"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O(n)</a:t>
            </a:r>
            <a:r>
              <a:rPr kumimoji="1" lang="zh-CN" altLang="en-US" sz="1200" b="1" dirty="0">
                <a:latin typeface="微软雅黑" panose="020B0503020204020204" pitchFamily="34" charset="-122"/>
                <a:ea typeface="微软雅黑" panose="020B0503020204020204" pitchFamily="34" charset="-122"/>
              </a:rPr>
              <a:t> </a:t>
            </a:r>
            <a:endParaRPr kumimoji="1" lang="zh-CN" altLang="en-US" sz="1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56530" y="1306365"/>
            <a:ext cx="2954655" cy="276999"/>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③循环结构，时间复杂度按</a:t>
            </a:r>
            <a:r>
              <a:rPr lang="zh-CN" altLang="en-US" sz="1200" b="1" dirty="0">
                <a:latin typeface="微软雅黑" panose="020B0503020204020204" pitchFamily="34" charset="-122"/>
                <a:ea typeface="微软雅黑" panose="020B0503020204020204" pitchFamily="34" charset="-122"/>
              </a:rPr>
              <a:t>乘法</a:t>
            </a:r>
            <a:r>
              <a:rPr lang="zh-CN" altLang="en-US" sz="1200" dirty="0">
                <a:latin typeface="微软雅黑" panose="020B0503020204020204" pitchFamily="34" charset="-122"/>
                <a:ea typeface="微软雅黑" panose="020B0503020204020204" pitchFamily="34" charset="-122"/>
              </a:rPr>
              <a:t>进行计算</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5" grpId="0"/>
      <p:bldP spid="7"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50233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5.5</a:t>
            </a:r>
            <a:r>
              <a:rPr kumimoji="1" lang="zh-CN"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分支结构</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456055"/>
            <a:ext cx="2492990" cy="461665"/>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④分支结构，时间复杂度</a:t>
            </a:r>
            <a:r>
              <a:rPr lang="zh-CN" altLang="en-US" sz="1200" b="1" dirty="0">
                <a:latin typeface="微软雅黑" panose="020B0503020204020204" pitchFamily="34" charset="-122"/>
                <a:ea typeface="微软雅黑" panose="020B0503020204020204" pitchFamily="34" charset="-122"/>
              </a:rPr>
              <a:t>取最大值</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cxnSp>
        <p:nvCxnSpPr>
          <p:cNvPr id="6" name="直线箭头连接符 5"/>
          <p:cNvCxnSpPr/>
          <p:nvPr/>
        </p:nvCxnSpPr>
        <p:spPr>
          <a:xfrm>
            <a:off x="1260762" y="2313911"/>
            <a:ext cx="0" cy="1368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1260762" y="2321306"/>
            <a:ext cx="927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260762" y="3105999"/>
            <a:ext cx="927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1517" y="2213952"/>
            <a:ext cx="292068" cy="276999"/>
          </a:xfrm>
          <a:prstGeom prst="rect">
            <a:avLst/>
          </a:prstGeom>
          <a:noFill/>
        </p:spPr>
        <p:txBody>
          <a:bodyPr wrap="none" rtlCol="0">
            <a:spAutoFit/>
          </a:bodyPr>
          <a:lstStyle/>
          <a:p>
            <a:pPr algn="l" fontAlgn="auto">
              <a:spcBef>
                <a:spcPts val="0"/>
              </a:spcBef>
              <a:spcAft>
                <a:spcPts val="0"/>
              </a:spcAft>
            </a:pPr>
            <a:r>
              <a:rPr kumimoji="1" lang="en-US" altLang="zh-CN" sz="1200" b="1" dirty="0">
                <a:latin typeface="微软雅黑" panose="020B0503020204020204" pitchFamily="34" charset="-122"/>
                <a:ea typeface="微软雅黑" panose="020B0503020204020204" pitchFamily="34" charset="-122"/>
              </a:rPr>
              <a:t>if</a:t>
            </a:r>
            <a:endParaRPr kumimoji="1" lang="zh-CN" altLang="en-US" sz="12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76585" y="2977572"/>
            <a:ext cx="426720" cy="276999"/>
          </a:xfrm>
          <a:prstGeom prst="rect">
            <a:avLst/>
          </a:prstGeom>
          <a:noFill/>
        </p:spPr>
        <p:txBody>
          <a:bodyPr wrap="none" rtlCol="0">
            <a:spAutoFit/>
          </a:bodyPr>
          <a:lstStyle/>
          <a:p>
            <a:pPr algn="l" fontAlgn="auto">
              <a:spcBef>
                <a:spcPts val="0"/>
              </a:spcBef>
              <a:spcAft>
                <a:spcPts val="0"/>
              </a:spcAft>
            </a:pPr>
            <a:r>
              <a:rPr kumimoji="1" lang="en-US" altLang="zh-CN" sz="1200" b="1" dirty="0" err="1">
                <a:latin typeface="微软雅黑" panose="020B0503020204020204" pitchFamily="34" charset="-122"/>
                <a:ea typeface="微软雅黑" panose="020B0503020204020204" pitchFamily="34" charset="-122"/>
              </a:rPr>
              <a:t>elif</a:t>
            </a:r>
            <a:endParaRPr kumimoji="1" lang="zh-CN" altLang="en-US" sz="12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480574" y="2248231"/>
            <a:ext cx="1733167"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分支</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489865" y="2978630"/>
            <a:ext cx="1795684"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分支</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2</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1600" y="1963886"/>
            <a:ext cx="61908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116701" y="4046018"/>
            <a:ext cx="1996059"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的时间复杂度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 O(n</a:t>
            </a:r>
            <a:r>
              <a:rPr kumimoji="1" lang="en-US" altLang="zh-CN" sz="1200" b="1" baseline="30000" dirty="0">
                <a:latin typeface="微软雅黑" panose="020B0503020204020204" pitchFamily="34" charset="-122"/>
                <a:ea typeface="微软雅黑" panose="020B0503020204020204" pitchFamily="34" charset="-122"/>
              </a:rPr>
              <a:t>2</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5" grpId="0"/>
      <p:bldP spid="13" grpId="0"/>
      <p:bldP spid="17" grpId="0"/>
      <p:bldP spid="16"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 时间复杂度的计算</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5.6</a:t>
            </a:r>
            <a:r>
              <a:rPr kumimoji="1" lang="zh-CN" altLang="en-US" dirty="0">
                <a:latin typeface="微软雅黑" panose="020B0503020204020204" pitchFamily="34" charset="-122"/>
                <a:ea typeface="微软雅黑" panose="020B0503020204020204" pitchFamily="34" charset="-122"/>
              </a:rPr>
              <a:t> 规则五</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456055"/>
            <a:ext cx="6647974"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⑤判断一个算法的效率时，往往只需要关注操作数量的</a:t>
            </a:r>
            <a:r>
              <a:rPr lang="zh-CN" altLang="en-US" sz="1200" b="1" dirty="0">
                <a:latin typeface="微软雅黑" panose="020B0503020204020204" pitchFamily="34" charset="-122"/>
                <a:ea typeface="微软雅黑" panose="020B0503020204020204" pitchFamily="34" charset="-122"/>
              </a:rPr>
              <a:t>最高次项</a:t>
            </a:r>
            <a:r>
              <a:rPr lang="zh-CN" altLang="en-US" sz="1200" dirty="0">
                <a:latin typeface="微软雅黑" panose="020B0503020204020204" pitchFamily="34" charset="-122"/>
                <a:ea typeface="微软雅黑" panose="020B0503020204020204" pitchFamily="34" charset="-122"/>
              </a:rPr>
              <a:t>，其它</a:t>
            </a:r>
            <a:r>
              <a:rPr lang="zh-CN" altLang="en-US" sz="1200" b="1" dirty="0">
                <a:latin typeface="微软雅黑" panose="020B0503020204020204" pitchFamily="34" charset="-122"/>
                <a:ea typeface="微软雅黑" panose="020B0503020204020204" pitchFamily="34" charset="-122"/>
              </a:rPr>
              <a:t>次要项</a:t>
            </a:r>
            <a:r>
              <a:rPr lang="zh-CN" altLang="en-US" sz="1200" dirty="0">
                <a:latin typeface="微软雅黑" panose="020B0503020204020204" pitchFamily="34" charset="-122"/>
                <a:ea typeface="微软雅黑" panose="020B0503020204020204" pitchFamily="34" charset="-122"/>
              </a:rPr>
              <a:t>和</a:t>
            </a:r>
            <a:r>
              <a:rPr lang="zh-CN" altLang="en-US" sz="1200" b="1" dirty="0">
                <a:latin typeface="微软雅黑" panose="020B0503020204020204" pitchFamily="34" charset="-122"/>
                <a:ea typeface="微软雅黑" panose="020B0503020204020204" pitchFamily="34" charset="-122"/>
              </a:rPr>
              <a:t>常数项</a:t>
            </a:r>
            <a:r>
              <a:rPr lang="zh-CN" altLang="en-US" sz="1200" dirty="0">
                <a:latin typeface="微软雅黑" panose="020B0503020204020204" pitchFamily="34" charset="-122"/>
                <a:ea typeface="微软雅黑" panose="020B0503020204020204" pitchFamily="34" charset="-122"/>
              </a:rPr>
              <a:t>可以忽略</a:t>
            </a:r>
            <a:endParaRPr lang="zh-CN" altLang="en-US" sz="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71600" y="1963886"/>
            <a:ext cx="619080"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71600" y="3678375"/>
            <a:ext cx="5091458" cy="646331"/>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顺序结构相加</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的时间复杂度</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2</a:t>
            </a:r>
            <a:r>
              <a:rPr kumimoji="1" lang="zh-CN" altLang="en-US" sz="1200" b="1" baseline="30000"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 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2n</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2</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n</a:t>
            </a:r>
            <a:r>
              <a:rPr kumimoji="1" lang="en-US" altLang="zh-CN" sz="1200" b="1" baseline="30000" dirty="0">
                <a:latin typeface="微软雅黑" panose="020B0503020204020204" pitchFamily="34" charset="-122"/>
                <a:ea typeface="微软雅黑" panose="020B0503020204020204" pitchFamily="34" charset="-122"/>
              </a:rPr>
              <a:t>3</a:t>
            </a:r>
            <a:r>
              <a:rPr kumimoji="1" lang="zh-CN" altLang="en-US" sz="1200" b="1" baseline="30000" dirty="0">
                <a:latin typeface="微软雅黑" panose="020B0503020204020204" pitchFamily="34" charset="-122"/>
                <a:ea typeface="微软雅黑" panose="020B0503020204020204" pitchFamily="34" charset="-122"/>
              </a:rPr>
              <a:t> </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O(n</a:t>
            </a:r>
            <a:r>
              <a:rPr kumimoji="1" lang="en-US" altLang="zh-CN" sz="1200" b="1" baseline="30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3</a:t>
            </a:r>
            <a:r>
              <a:rPr kumimoji="1" lang="en-US" altLang="zh-CN" sz="12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58321" y="2295306"/>
            <a:ext cx="1879041"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 </a:t>
            </a: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58321" y="2479009"/>
            <a:ext cx="1941557" cy="1015663"/>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endParaRPr kumimoji="1" lang="zh-CN" altLang="en-US"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2</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第四步</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时间复杂度</a:t>
            </a:r>
            <a:r>
              <a:rPr kumimoji="1" lang="en-US" altLang="zh-CN" sz="1200" dirty="0">
                <a:latin typeface="微软雅黑" panose="020B0503020204020204" pitchFamily="34" charset="-122"/>
                <a:ea typeface="微软雅黑" panose="020B0503020204020204" pitchFamily="34" charset="-122"/>
              </a:rPr>
              <a:t>:</a:t>
            </a:r>
            <a:r>
              <a:rPr kumimoji="1" lang="en-US" altLang="zh-CN" sz="1200" b="1" dirty="0">
                <a:latin typeface="微软雅黑" panose="020B0503020204020204" pitchFamily="34" charset="-122"/>
                <a:ea typeface="微软雅黑" panose="020B0503020204020204" pitchFamily="34" charset="-122"/>
              </a:rPr>
              <a:t>O(n</a:t>
            </a:r>
            <a:r>
              <a:rPr kumimoji="1" lang="en-US" altLang="zh-CN" sz="1200" b="1" baseline="30000" dirty="0">
                <a:latin typeface="微软雅黑" panose="020B0503020204020204" pitchFamily="34" charset="-122"/>
                <a:ea typeface="微软雅黑" panose="020B0503020204020204" pitchFamily="34" charset="-122"/>
              </a:rPr>
              <a:t>3</a:t>
            </a:r>
            <a:r>
              <a:rPr kumimoji="1" lang="en-US" altLang="zh-CN" sz="1200" b="1" dirty="0">
                <a:latin typeface="微软雅黑" panose="020B0503020204020204" pitchFamily="34" charset="-122"/>
                <a:ea typeface="微软雅黑" panose="020B0503020204020204" pitchFamily="34" charset="-122"/>
              </a:rPr>
              <a:t>)</a:t>
            </a:r>
            <a:endParaRPr kumimoji="1" lang="zh-CN" altLang="en-US" sz="1200" b="1"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439559" y="1563638"/>
            <a:ext cx="55446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b="1" dirty="0">
                <a:latin typeface="微软雅黑" panose="020B0503020204020204" pitchFamily="34" charset="-122"/>
                <a:ea typeface="微软雅黑" panose="020B0503020204020204" pitchFamily="34" charset="-122"/>
              </a:rPr>
              <a:t>时间复杂度的计算规则</a:t>
            </a:r>
            <a:r>
              <a:rPr lang="en-US" altLang="zh-CN" sz="1000" b="1" dirty="0">
                <a:latin typeface="微软雅黑" panose="020B0503020204020204" pitchFamily="34" charset="-122"/>
                <a:ea typeface="微软雅黑" panose="020B0503020204020204" pitchFamily="34" charset="-122"/>
              </a:rPr>
              <a:t>:</a:t>
            </a:r>
            <a:endParaRPr lang="zh-CN" altLang="en-US" sz="1000" b="1"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①基本操作，认为其时间复杂度为</a:t>
            </a:r>
            <a:r>
              <a:rPr lang="en-GB" altLang="zh-CN" sz="1000" b="1" dirty="0">
                <a:solidFill>
                  <a:srgbClr val="FF0000"/>
                </a:solidFill>
                <a:latin typeface="微软雅黑" panose="020B0503020204020204" pitchFamily="34" charset="-122"/>
                <a:ea typeface="微软雅黑" panose="020B0503020204020204" pitchFamily="34" charset="-122"/>
              </a:rPr>
              <a:t>O(1)</a:t>
            </a:r>
            <a:endParaRPr lang="en-GB" altLang="zh-CN" sz="1000" b="1"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②顺序结构，时间复杂度按</a:t>
            </a:r>
            <a:r>
              <a:rPr lang="zh-CN" altLang="en-US" sz="1000" b="1" dirty="0">
                <a:solidFill>
                  <a:srgbClr val="FF0000"/>
                </a:solidFill>
                <a:latin typeface="微软雅黑" panose="020B0503020204020204" pitchFamily="34" charset="-122"/>
                <a:ea typeface="微软雅黑" panose="020B0503020204020204" pitchFamily="34" charset="-122"/>
              </a:rPr>
              <a:t>加法</a:t>
            </a:r>
            <a:r>
              <a:rPr lang="zh-CN" altLang="en-US" sz="1000" dirty="0">
                <a:latin typeface="微软雅黑" panose="020B0503020204020204" pitchFamily="34" charset="-122"/>
                <a:ea typeface="微软雅黑" panose="020B0503020204020204" pitchFamily="34" charset="-122"/>
              </a:rPr>
              <a:t>进行计算</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③循环结构，时间复杂度按</a:t>
            </a:r>
            <a:r>
              <a:rPr lang="zh-CN" altLang="en-US" sz="1000" b="1" dirty="0">
                <a:solidFill>
                  <a:srgbClr val="FF0000"/>
                </a:solidFill>
                <a:latin typeface="微软雅黑" panose="020B0503020204020204" pitchFamily="34" charset="-122"/>
                <a:ea typeface="微软雅黑" panose="020B0503020204020204" pitchFamily="34" charset="-122"/>
              </a:rPr>
              <a:t>乘法</a:t>
            </a:r>
            <a:r>
              <a:rPr lang="zh-CN" altLang="en-US" sz="1000" dirty="0">
                <a:latin typeface="微软雅黑" panose="020B0503020204020204" pitchFamily="34" charset="-122"/>
                <a:ea typeface="微软雅黑" panose="020B0503020204020204" pitchFamily="34" charset="-122"/>
              </a:rPr>
              <a:t>进行计算</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④分支结构，时间复杂度</a:t>
            </a:r>
            <a:r>
              <a:rPr lang="zh-CN" altLang="en-US" sz="1000" b="1" dirty="0">
                <a:solidFill>
                  <a:srgbClr val="FF0000"/>
                </a:solidFill>
                <a:latin typeface="微软雅黑" panose="020B0503020204020204" pitchFamily="34" charset="-122"/>
                <a:ea typeface="微软雅黑" panose="020B0503020204020204" pitchFamily="34" charset="-122"/>
              </a:rPr>
              <a:t>取最大值</a:t>
            </a:r>
            <a:endParaRPr lang="zh-CN" altLang="en-US"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⑤判断一个算法的效率时，往往只需要关注操作数量的</a:t>
            </a:r>
            <a:r>
              <a:rPr lang="zh-CN" altLang="en-US" sz="1000" b="1" dirty="0">
                <a:solidFill>
                  <a:srgbClr val="FF0000"/>
                </a:solidFill>
                <a:latin typeface="微软雅黑" panose="020B0503020204020204" pitchFamily="34" charset="-122"/>
                <a:ea typeface="微软雅黑" panose="020B0503020204020204" pitchFamily="34" charset="-122"/>
              </a:rPr>
              <a:t>最高次项</a:t>
            </a:r>
            <a:r>
              <a:rPr lang="zh-CN" altLang="en-US" sz="1000" dirty="0">
                <a:latin typeface="微软雅黑" panose="020B0503020204020204" pitchFamily="34" charset="-122"/>
                <a:ea typeface="微软雅黑" panose="020B0503020204020204" pitchFamily="34" charset="-122"/>
              </a:rPr>
              <a:t>，其它</a:t>
            </a:r>
            <a:r>
              <a:rPr lang="zh-CN" altLang="en-US" sz="1000" b="1" dirty="0">
                <a:solidFill>
                  <a:srgbClr val="FF0000"/>
                </a:solidFill>
                <a:latin typeface="微软雅黑" panose="020B0503020204020204" pitchFamily="34" charset="-122"/>
                <a:ea typeface="微软雅黑" panose="020B0503020204020204" pitchFamily="34" charset="-122"/>
              </a:rPr>
              <a:t>次要项</a:t>
            </a:r>
            <a:r>
              <a:rPr lang="zh-CN" altLang="en-US" sz="1000" dirty="0">
                <a:latin typeface="微软雅黑" panose="020B0503020204020204" pitchFamily="34" charset="-122"/>
                <a:ea typeface="微软雅黑" panose="020B0503020204020204" pitchFamily="34" charset="-122"/>
              </a:rPr>
              <a:t>和</a:t>
            </a:r>
            <a:r>
              <a:rPr lang="zh-CN" altLang="en-US" sz="1000" b="1" dirty="0">
                <a:solidFill>
                  <a:srgbClr val="FF0000"/>
                </a:solidFill>
                <a:latin typeface="微软雅黑" panose="020B0503020204020204" pitchFamily="34" charset="-122"/>
                <a:ea typeface="微软雅黑" panose="020B0503020204020204" pitchFamily="34" charset="-122"/>
              </a:rPr>
              <a:t>常数项</a:t>
            </a:r>
            <a:r>
              <a:rPr lang="zh-CN" altLang="en-US" sz="1000" dirty="0">
                <a:latin typeface="微软雅黑" panose="020B0503020204020204" pitchFamily="34" charset="-122"/>
                <a:ea typeface="微软雅黑" panose="020B0503020204020204" pitchFamily="34" charset="-122"/>
              </a:rPr>
              <a:t>可以忽略</a:t>
            </a:r>
            <a:endParaRPr lang="zh-CN" altLang="en-US"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⑥在没有特殊说明时，我们所分析的算法的时间复杂度都是指</a:t>
            </a:r>
            <a:r>
              <a:rPr lang="zh-CN" altLang="en-US" sz="1000" b="1" dirty="0">
                <a:solidFill>
                  <a:srgbClr val="FF0000"/>
                </a:solidFill>
                <a:latin typeface="微软雅黑" panose="020B0503020204020204" pitchFamily="34" charset="-122"/>
                <a:ea typeface="微软雅黑" panose="020B0503020204020204" pitchFamily="34" charset="-122"/>
              </a:rPr>
              <a:t>最坏时间复杂度</a:t>
            </a:r>
            <a:endParaRPr lang="zh-CN" altLang="en-US"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245018"/>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cal(n):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range(n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i</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2</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578861"/>
            <a:chOff x="978494" y="1682720"/>
            <a:chExt cx="6329809" cy="357823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3552842"/>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cal(n):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p in range(1, 100):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1</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q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q</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sum_3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n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j in range(i, n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sum_3 += i * j</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sum_1 + sum_2 + sum_3</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3</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2399247"/>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f(n):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 += i</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def cal(n):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 += f(i)</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851920" y="2211710"/>
            <a:ext cx="3528530" cy="369332"/>
          </a:xfrm>
          <a:prstGeom prst="rect">
            <a:avLst/>
          </a:prstGeom>
          <a:noFill/>
        </p:spPr>
        <p:txBody>
          <a:bodyPr wrap="none" rtlCol="0">
            <a:spAutoFit/>
          </a:bodyPr>
          <a:lstStyle/>
          <a:p>
            <a:pPr fontAlgn="auto">
              <a:spcBef>
                <a:spcPts val="0"/>
              </a:spcBef>
              <a:spcAft>
                <a:spcPts val="0"/>
              </a:spcAft>
            </a:pPr>
            <a:r>
              <a:rPr kumimoji="1" lang="zh-CN" altLang="en-US" dirty="0">
                <a:latin typeface="微软雅黑" panose="020B0503020204020204" pitchFamily="34" charset="-122"/>
                <a:ea typeface="微软雅黑" panose="020B0503020204020204" pitchFamily="34" charset="-122"/>
              </a:rPr>
              <a:t>为什么要学习数据结构和算法呢</a:t>
            </a:r>
            <a:r>
              <a:rPr kumimoji="1" lang="en-US" altLang="zh-CN" dirty="0">
                <a:latin typeface="微软雅黑" panose="020B0503020204020204" pitchFamily="34" charset="-122"/>
                <a:ea typeface="微软雅黑" panose="020B0503020204020204" pitchFamily="34" charset="-122"/>
              </a:rPr>
              <a:t>?</a:t>
            </a:r>
            <a:endParaRPr kumimoji="1"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2700000">
            <a:off x="1363663" y="1661454"/>
            <a:ext cx="1544637" cy="1544637"/>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rot="2700000">
            <a:off x="1075481" y="1624058"/>
            <a:ext cx="1544638" cy="1544637"/>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标题占位符 1"/>
          <p:cNvSpPr txBox="1">
            <a:spLocks noChangeArrowheads="1"/>
          </p:cNvSpPr>
          <p:nvPr/>
        </p:nvSpPr>
        <p:spPr bwMode="auto">
          <a:xfrm>
            <a:off x="-12500" y="1995686"/>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600" dirty="0">
                <a:solidFill>
                  <a:schemeClr val="bg1"/>
                </a:solidFill>
                <a:latin typeface="微软雅黑" panose="020B0503020204020204" pitchFamily="34" charset="-122"/>
                <a:ea typeface="微软雅黑" panose="020B0503020204020204" pitchFamily="34" charset="-122"/>
              </a:rPr>
              <a:t>提问</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最优最坏时间复杂度</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常见时间复杂度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3927678"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知道什么是算法的最坏时间复杂度</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 </a:t>
            </a:r>
            <a:r>
              <a:rPr lang="zh-CN" altLang="en-US" sz="2400" b="1" dirty="0">
                <a:solidFill>
                  <a:srgbClr val="595959"/>
                </a:solidFill>
                <a:latin typeface="微软雅黑" panose="020B0503020204020204" pitchFamily="34" charset="-122"/>
                <a:ea typeface="微软雅黑" panose="020B0503020204020204" pitchFamily="34" charset="-122"/>
              </a:rPr>
              <a:t>最优最坏时间复杂度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1322070"/>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一般使用的是最优还是最坏时间复杂度</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a:t>
            </a:r>
            <a:endPar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最优最坏时间复杂度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6.1</a:t>
            </a:r>
            <a:r>
              <a:rPr kumimoji="1" lang="zh-CN" altLang="en-US" dirty="0">
                <a:latin typeface="微软雅黑" panose="020B0503020204020204" pitchFamily="34" charset="-122"/>
                <a:ea typeface="微软雅黑" panose="020B0503020204020204" pitchFamily="34" charset="-122"/>
              </a:rPr>
              <a:t> 最优最坏时间复杂度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6965" y="1585830"/>
            <a:ext cx="4031873" cy="120032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分析算法时，存在几种可能的考虑：</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算法完成工作最少需要多少基本操作，即</a:t>
            </a:r>
            <a:r>
              <a:rPr lang="zh-CN" altLang="en-US" sz="1200" b="1" dirty="0">
                <a:solidFill>
                  <a:srgbClr val="FF0000"/>
                </a:solidFill>
                <a:latin typeface="微软雅黑" panose="020B0503020204020204" pitchFamily="34" charset="-122"/>
                <a:ea typeface="微软雅黑" panose="020B0503020204020204" pitchFamily="34" charset="-122"/>
              </a:rPr>
              <a:t>最优时间复杂度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算法完成工作最多需要多少基本操作，即</a:t>
            </a:r>
            <a:r>
              <a:rPr lang="zh-CN" altLang="en-US" sz="1200" b="1" dirty="0">
                <a:solidFill>
                  <a:srgbClr val="FF0000"/>
                </a:solidFill>
                <a:latin typeface="微软雅黑" panose="020B0503020204020204" pitchFamily="34" charset="-122"/>
                <a:ea typeface="微软雅黑" panose="020B0503020204020204" pitchFamily="34" charset="-122"/>
              </a:rPr>
              <a:t>最坏时间复杂度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算法完成工作平均需要多少基本操作，即</a:t>
            </a:r>
            <a:r>
              <a:rPr lang="zh-CN" altLang="en-US" sz="1200" b="1" dirty="0">
                <a:solidFill>
                  <a:srgbClr val="FF0000"/>
                </a:solidFill>
                <a:latin typeface="微软雅黑" panose="020B0503020204020204" pitchFamily="34" charset="-122"/>
                <a:ea typeface="微软雅黑" panose="020B0503020204020204" pitchFamily="34" charset="-122"/>
              </a:rPr>
              <a:t>平均时间复杂度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26583" y="3003798"/>
            <a:ext cx="4491935" cy="1384995"/>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假如我们有一个列表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我们要通过一个算法从这个列表中找到</a:t>
            </a:r>
            <a:r>
              <a:rPr kumimoji="1" lang="en-US" altLang="zh-CN" sz="1200" dirty="0">
                <a:latin typeface="微软雅黑" panose="020B0503020204020204" pitchFamily="34" charset="-122"/>
                <a:ea typeface="微软雅黑" panose="020B0503020204020204" pitchFamily="34" charset="-122"/>
              </a:rPr>
              <a:t>10</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200" b="1"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最坏时间复杂度</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my_list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6</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7</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8</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9</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b="1" dirty="0">
                <a:solidFill>
                  <a:srgbClr val="FF0000"/>
                </a:solidFill>
                <a:latin typeface="微软雅黑" panose="020B0503020204020204" pitchFamily="34" charset="-122"/>
                <a:ea typeface="微软雅黑" panose="020B0503020204020204" pitchFamily="34" charset="-122"/>
              </a:rPr>
              <a:t>最优时间复杂度</a:t>
            </a:r>
            <a:endParaRPr lang="en-US" altLang="zh-CN" sz="12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my_list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6</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7</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8</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9</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 最优最坏时间复杂度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656496"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6.1</a:t>
            </a:r>
            <a:r>
              <a:rPr kumimoji="1" lang="zh-CN" altLang="en-US" dirty="0">
                <a:latin typeface="微软雅黑" panose="020B0503020204020204" pitchFamily="34" charset="-122"/>
                <a:ea typeface="微软雅黑" panose="020B0503020204020204" pitchFamily="34" charset="-122"/>
              </a:rPr>
              <a:t> 最优最坏时间复杂度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6965" y="1585830"/>
            <a:ext cx="4647426" cy="2492990"/>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最优时间复杂度</a:t>
            </a:r>
            <a:r>
              <a:rPr lang="zh-CN" altLang="en-US" sz="1200" dirty="0">
                <a:latin typeface="微软雅黑" panose="020B0503020204020204" pitchFamily="34" charset="-122"/>
                <a:ea typeface="微软雅黑" panose="020B0503020204020204" pitchFamily="34" charset="-122"/>
              </a:rPr>
              <a:t>，其价值不大，因为它没有提供什么有用信息</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其反映的只是最乐观最理想的情况，没有参考价值。</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最坏时间复杂度</a:t>
            </a:r>
            <a:r>
              <a:rPr lang="zh-CN" altLang="en-US" sz="1200" dirty="0">
                <a:latin typeface="微软雅黑" panose="020B0503020204020204" pitchFamily="34" charset="-122"/>
                <a:ea typeface="微软雅黑" panose="020B0503020204020204" pitchFamily="34" charset="-122"/>
              </a:rPr>
              <a:t>，提供了一种</a:t>
            </a:r>
            <a:r>
              <a:rPr lang="zh-CN" altLang="en-US" sz="1200" b="1" dirty="0">
                <a:solidFill>
                  <a:srgbClr val="FF0000"/>
                </a:solidFill>
                <a:latin typeface="微软雅黑" panose="020B0503020204020204" pitchFamily="34" charset="-122"/>
                <a:ea typeface="微软雅黑" panose="020B0503020204020204" pitchFamily="34" charset="-122"/>
              </a:rPr>
              <a:t>保证</a:t>
            </a:r>
            <a:r>
              <a:rPr lang="zh-CN" altLang="en-US" sz="1200" dirty="0">
                <a:latin typeface="微软雅黑" panose="020B0503020204020204" pitchFamily="34" charset="-122"/>
                <a:ea typeface="微软雅黑" panose="020B0503020204020204" pitchFamily="34" charset="-122"/>
              </a:rPr>
              <a:t>，表明算法在此种程度的基</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本操作中一定能完成工作</a:t>
            </a:r>
            <a:endParaRPr lang="zh-CN" altLang="en-US"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对于</a:t>
            </a:r>
            <a:r>
              <a:rPr lang="zh-CN" altLang="en-US" sz="1200" dirty="0">
                <a:solidFill>
                  <a:srgbClr val="FF0000"/>
                </a:solidFill>
                <a:latin typeface="微软雅黑" panose="020B0503020204020204" pitchFamily="34" charset="-122"/>
                <a:ea typeface="微软雅黑" panose="020B0503020204020204" pitchFamily="34" charset="-122"/>
              </a:rPr>
              <a:t>平均时间复杂度</a:t>
            </a:r>
            <a:r>
              <a:rPr lang="zh-CN" altLang="en-US" sz="1200" dirty="0">
                <a:latin typeface="微软雅黑" panose="020B0503020204020204" pitchFamily="34" charset="-122"/>
                <a:ea typeface="微软雅黑" panose="020B0503020204020204" pitchFamily="34" charset="-122"/>
              </a:rPr>
              <a:t>，是对算法的一个全面评价，因此它完整全面</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的反映了这个算法的性质。但另一方面，这种衡量并没有保证，不</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是每个计算都能在这个基本操作内完成。而且，对于平均情况的计</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算，也会因为应用算法的实例分布可能并不均匀而难以计算。</a:t>
            </a:r>
            <a:endParaRPr lang="zh-CN" altLang="en-US" sz="1200"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r>
              <a:rPr lang="zh-CN" altLang="en-US" sz="1200" b="1" dirty="0">
                <a:solidFill>
                  <a:srgbClr val="FF0000"/>
                </a:solidFill>
                <a:latin typeface="微软雅黑" panose="020B0503020204020204" pitchFamily="34" charset="-122"/>
                <a:ea typeface="微软雅黑" panose="020B0503020204020204" pitchFamily="34" charset="-122"/>
              </a:rPr>
              <a:t>因此，我们主要关注算法的最坏情况，亦即最坏时间复杂度</a:t>
            </a:r>
            <a:endParaRPr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latin typeface="微软雅黑" panose="020B0503020204020204" pitchFamily="34" charset="-122"/>
                <a:ea typeface="微软雅黑" panose="020B0503020204020204" pitchFamily="34" charset="-122"/>
              </a:rPr>
              <a:t>对于</a:t>
            </a:r>
            <a:r>
              <a:rPr lang="zh-CN" altLang="en-US" sz="1000" b="1" dirty="0">
                <a:solidFill>
                  <a:srgbClr val="FF0000"/>
                </a:solidFill>
                <a:latin typeface="微软雅黑" panose="020B0503020204020204" pitchFamily="34" charset="-122"/>
                <a:ea typeface="微软雅黑" panose="020B0503020204020204" pitchFamily="34" charset="-122"/>
              </a:rPr>
              <a:t>最坏时间复杂度</a:t>
            </a:r>
            <a:r>
              <a:rPr lang="zh-CN" altLang="en-US" sz="1000" dirty="0">
                <a:latin typeface="微软雅黑" panose="020B0503020204020204" pitchFamily="34" charset="-122"/>
                <a:ea typeface="微软雅黑" panose="020B0503020204020204" pitchFamily="34" charset="-122"/>
              </a:rPr>
              <a:t>，提供了一种</a:t>
            </a:r>
            <a:r>
              <a:rPr lang="zh-CN" altLang="en-US" sz="1000" b="1" dirty="0">
                <a:solidFill>
                  <a:srgbClr val="FF0000"/>
                </a:solidFill>
                <a:latin typeface="微软雅黑" panose="020B0503020204020204" pitchFamily="34" charset="-122"/>
                <a:ea typeface="微软雅黑" panose="020B0503020204020204" pitchFamily="34" charset="-122"/>
              </a:rPr>
              <a:t>保证</a:t>
            </a:r>
            <a:r>
              <a:rPr lang="zh-CN" altLang="en-US" sz="1000" dirty="0">
                <a:latin typeface="微软雅黑" panose="020B0503020204020204" pitchFamily="34" charset="-122"/>
                <a:ea typeface="微软雅黑" panose="020B0503020204020204" pitchFamily="34" charset="-122"/>
              </a:rPr>
              <a:t>，表明算法在此种程度的基</a:t>
            </a:r>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本操作中一定能完成工作</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b="1" dirty="0">
                <a:solidFill>
                  <a:srgbClr val="FF0000"/>
                </a:solidFill>
                <a:latin typeface="微软雅黑" panose="020B0503020204020204" pitchFamily="34" charset="-122"/>
                <a:ea typeface="微软雅黑" panose="020B0503020204020204" pitchFamily="34" charset="-122"/>
              </a:rPr>
              <a:t>因此，我们主要关注算法的最坏情况，亦即最坏时间复杂度</a:t>
            </a:r>
            <a:endParaRPr lang="zh-CN" altLang="en-US" sz="1000" dirty="0">
              <a:solidFill>
                <a:srgbClr val="FF0000"/>
              </a:solidFill>
              <a:latin typeface="微软雅黑" panose="020B0503020204020204" pitchFamily="34" charset="-122"/>
              <a:ea typeface="微软雅黑" panose="020B0503020204020204" pitchFamily="34" charset="-122"/>
            </a:endParaRPr>
          </a:p>
          <a:p>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最好最坏复杂度分析练习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93768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 查找x元素在列表中的位置</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n表示列表的长度</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def find(l,n,x):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pos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if l[i]==x: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pos = i</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pos</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最好最坏复杂度分析练习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2168148"/>
            </a:xfrm>
            <a:prstGeom prst="rect">
              <a:avLst/>
            </a:prstGeom>
            <a:noFill/>
            <a:ln w="9525">
              <a:noFill/>
            </a:ln>
          </p:spPr>
          <p:txBody>
            <a:bodyPr anchor="t" anchorCtr="0">
              <a:spAutoFit/>
            </a:bodyPr>
            <a:p>
              <a:pPr>
                <a:lnSpc>
                  <a:spcPct val="150000"/>
                </a:lnSpc>
              </a:pPr>
              <a:r>
                <a:rPr sz="1000">
                  <a:latin typeface="Courier New" panose="02070309020205020404" pitchFamily="49" charset="0"/>
                  <a:sym typeface="+mn-ea"/>
                </a:rPr>
                <a:t># 查找x元素在列表中的位置</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n表示列表的长度</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def find(l,n,x):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pos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for i in range(n):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if l[i]==x:</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pos = i</a:t>
              </a:r>
              <a:endParaRPr sz="1000">
                <a:latin typeface="Courier New" panose="02070309020205020404" pitchFamily="49" charset="0"/>
                <a:sym typeface="+mn-ea"/>
              </a:endParaRPr>
            </a:p>
            <a:p>
              <a:pPr>
                <a:lnSpc>
                  <a:spcPct val="150000"/>
                </a:lnSpc>
              </a:pPr>
              <a:r>
                <a:rPr lang="en-US" sz="1000">
                  <a:latin typeface="Courier New" panose="02070309020205020404" pitchFamily="49" charset="0"/>
                  <a:sym typeface="+mn-ea"/>
                </a:rPr>
                <a:t>	break</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sym typeface="+mn-ea"/>
                </a:rPr>
                <a:t>    return pos</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算法的时间效率衡量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时间复杂度的计算</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最优最坏时间复杂度</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常见时间复杂度</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空间复杂度</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知道常见的时间复杂度</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3788" y="799345"/>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数据结构和算法的作用</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04148" y="1787923"/>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编写一个程序</a:t>
            </a:r>
            <a:endParaRPr kumimoji="1" lang="zh-CN" altLang="en-US"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079066" y="1449827"/>
            <a:ext cx="2163744" cy="1070041"/>
          </a:xfrm>
          <a:prstGeom prst="rect">
            <a:avLst/>
          </a:prstGeom>
          <a:ln w="3175">
            <a:solidFill>
              <a:schemeClr val="tx1"/>
            </a:solidFill>
          </a:ln>
        </p:spPr>
      </p:pic>
      <p:sp>
        <p:nvSpPr>
          <p:cNvPr id="11" name="文本框 10"/>
          <p:cNvSpPr txBox="1"/>
          <p:nvPr/>
        </p:nvSpPr>
        <p:spPr>
          <a:xfrm>
            <a:off x="1204406" y="3247078"/>
            <a:ext cx="857927" cy="253916"/>
          </a:xfrm>
          <a:prstGeom prst="rect">
            <a:avLst/>
          </a:prstGeom>
          <a:noFill/>
        </p:spPr>
        <p:txBody>
          <a:bodyPr wrap="none" rtlCol="0">
            <a:spAutoFit/>
          </a:bodyPr>
          <a:lstStyle/>
          <a:p>
            <a:pPr fontAlgn="auto">
              <a:spcBef>
                <a:spcPts val="0"/>
              </a:spcBef>
              <a:spcAft>
                <a:spcPts val="0"/>
              </a:spcAft>
            </a:pPr>
            <a:r>
              <a:rPr kumimoji="1" lang="zh-CN" altLang="en-US" sz="1050" dirty="0">
                <a:latin typeface="微软雅黑" panose="020B0503020204020204" pitchFamily="34" charset="-122"/>
                <a:ea typeface="微软雅黑" panose="020B0503020204020204" pitchFamily="34" charset="-122"/>
              </a:rPr>
              <a:t>程序开发者</a:t>
            </a:r>
            <a:endParaRPr kumimoji="1" lang="zh-CN" altLang="en-US" sz="105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086967" y="3197039"/>
            <a:ext cx="857927" cy="253916"/>
          </a:xfrm>
          <a:prstGeom prst="rect">
            <a:avLst/>
          </a:prstGeom>
          <a:noFill/>
        </p:spPr>
        <p:txBody>
          <a:bodyPr wrap="none" rtlCol="0">
            <a:spAutoFit/>
          </a:bodyPr>
          <a:lstStyle/>
          <a:p>
            <a:pPr fontAlgn="auto">
              <a:spcBef>
                <a:spcPts val="0"/>
              </a:spcBef>
              <a:spcAft>
                <a:spcPts val="0"/>
              </a:spcAft>
            </a:pPr>
            <a:r>
              <a:rPr kumimoji="1" lang="zh-CN" altLang="en-US" sz="1050" dirty="0">
                <a:latin typeface="微软雅黑" panose="020B0503020204020204" pitchFamily="34" charset="-122"/>
                <a:ea typeface="微软雅黑" panose="020B0503020204020204" pitchFamily="34" charset="-122"/>
              </a:rPr>
              <a:t>编写的代码</a:t>
            </a:r>
            <a:endParaRPr kumimoji="1" lang="zh-CN" altLang="en-US" sz="105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2570370" y="3247078"/>
            <a:ext cx="1134084" cy="1571444"/>
          </a:xfrm>
          <a:prstGeom prst="rect">
            <a:avLst/>
          </a:prstGeom>
          <a:ln>
            <a:solidFill>
              <a:schemeClr val="tx1"/>
            </a:solidFill>
          </a:ln>
        </p:spPr>
      </p:pic>
      <p:sp>
        <p:nvSpPr>
          <p:cNvPr id="18" name="右箭头 17"/>
          <p:cNvSpPr/>
          <p:nvPr/>
        </p:nvSpPr>
        <p:spPr>
          <a:xfrm>
            <a:off x="2304822" y="1903564"/>
            <a:ext cx="1668725" cy="45719"/>
          </a:xfrm>
          <a:prstGeom prst="rightArrow">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2604613" y="1619681"/>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指挥一场战役</a:t>
            </a:r>
            <a:endParaRPr kumimoji="1" lang="zh-CN" altLang="en-US" sz="1200" dirty="0">
              <a:latin typeface="微软雅黑" panose="020B0503020204020204" pitchFamily="34" charset="-122"/>
              <a:ea typeface="微软雅黑" panose="020B0503020204020204" pitchFamily="34" charset="-122"/>
            </a:endParaRPr>
          </a:p>
        </p:txBody>
      </p:sp>
      <p:sp>
        <p:nvSpPr>
          <p:cNvPr id="21" name="右箭头 20"/>
          <p:cNvSpPr/>
          <p:nvPr/>
        </p:nvSpPr>
        <p:spPr>
          <a:xfrm>
            <a:off x="2035729" y="3359049"/>
            <a:ext cx="459807" cy="45719"/>
          </a:xfrm>
          <a:prstGeom prst="right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cxnSp>
        <p:nvCxnSpPr>
          <p:cNvPr id="23" name="直接连接符 24"/>
          <p:cNvCxnSpPr/>
          <p:nvPr/>
        </p:nvCxnSpPr>
        <p:spPr>
          <a:xfrm>
            <a:off x="1094494" y="2715766"/>
            <a:ext cx="7077906" cy="0"/>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901817" y="3075353"/>
            <a:ext cx="646331"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指挥者</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32" name="右箭头 31"/>
          <p:cNvSpPr/>
          <p:nvPr/>
        </p:nvSpPr>
        <p:spPr>
          <a:xfrm>
            <a:off x="5958169" y="3292081"/>
            <a:ext cx="459807" cy="45719"/>
          </a:xfrm>
          <a:prstGeom prst="rightArrow">
            <a:avLst/>
          </a:prstGeom>
          <a:solidFill>
            <a:schemeClr val="accent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solidFill>
            </a:endParaRPr>
          </a:p>
        </p:txBody>
      </p:sp>
      <p:sp>
        <p:nvSpPr>
          <p:cNvPr id="31" name="文本框 30"/>
          <p:cNvSpPr txBox="1"/>
          <p:nvPr/>
        </p:nvSpPr>
        <p:spPr>
          <a:xfrm>
            <a:off x="5903542" y="3035856"/>
            <a:ext cx="492443"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战士</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a:stretch>
            <a:fillRect/>
          </a:stretch>
        </p:blipFill>
        <p:spPr>
          <a:xfrm>
            <a:off x="6511515" y="3166995"/>
            <a:ext cx="1127769" cy="1651527"/>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8" grpId="0" bldLvl="0" animBg="1"/>
      <p:bldP spid="19" grpId="0"/>
      <p:bldP spid="21" grpId="0" bldLvl="0" animBg="1"/>
      <p:bldP spid="30" grpId="0"/>
      <p:bldP spid="32" grpId="0" bldLvl="0" animBg="1"/>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zh-CN" altLang="en-US" sz="2400" b="1" dirty="0">
                <a:solidFill>
                  <a:srgbClr val="595959"/>
                </a:solidFill>
                <a:latin typeface="微软雅黑" panose="020B0503020204020204" pitchFamily="34" charset="-122"/>
                <a:ea typeface="微软雅黑" panose="020B0503020204020204" pitchFamily="34" charset="-122"/>
              </a:rPr>
              <a:t>常见的时间复杂度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7.1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常见的时间复杂度有哪些</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 常见时间复杂度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42566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7.1</a:t>
            </a:r>
            <a:r>
              <a:rPr kumimoji="1" lang="zh-CN" altLang="en-US" dirty="0">
                <a:latin typeface="微软雅黑" panose="020B0503020204020204" pitchFamily="34" charset="-122"/>
                <a:ea typeface="微软雅黑" panose="020B0503020204020204" pitchFamily="34" charset="-122"/>
              </a:rPr>
              <a:t> 常见的时间复杂度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nvGraphicFramePr>
        <p:xfrm>
          <a:off x="1043608" y="1419622"/>
          <a:ext cx="6840759" cy="2664295"/>
        </p:xfrm>
        <a:graphic>
          <a:graphicData uri="http://schemas.openxmlformats.org/drawingml/2006/table">
            <a:tbl>
              <a:tblPr firstRow="1" bandRow="1">
                <a:tableStyleId>{5C22544A-7EE6-4342-B048-85BDC9FD1C3A}</a:tableStyleId>
              </a:tblPr>
              <a:tblGrid>
                <a:gridCol w="2280253"/>
                <a:gridCol w="2280253"/>
                <a:gridCol w="2280253"/>
              </a:tblGrid>
              <a:tr h="677760">
                <a:tc>
                  <a:txBody>
                    <a:bodyPr/>
                    <a:lstStyle/>
                    <a:p>
                      <a:r>
                        <a:rPr lang="zh-CN" altLang="en-US" b="1" dirty="0">
                          <a:effectLst/>
                        </a:rPr>
                        <a:t>执行次数函数举例</a:t>
                      </a:r>
                      <a:endParaRPr lang="zh-CN" altLang="en-US" b="1" dirty="0">
                        <a:effectLst/>
                      </a:endParaRPr>
                    </a:p>
                  </a:txBody>
                  <a:tcPr marL="123825" marR="123825" marT="57150" marB="57150" anchor="ctr"/>
                </a:tc>
                <a:tc>
                  <a:txBody>
                    <a:bodyPr/>
                    <a:lstStyle/>
                    <a:p>
                      <a:pPr algn="ctr"/>
                      <a:r>
                        <a:rPr lang="zh-CN" altLang="en-US" b="1" dirty="0">
                          <a:effectLst/>
                        </a:rPr>
                        <a:t>阶</a:t>
                      </a:r>
                      <a:endParaRPr lang="zh-CN" altLang="en-US" b="1" dirty="0">
                        <a:effectLst/>
                      </a:endParaRPr>
                    </a:p>
                  </a:txBody>
                  <a:tcPr marL="123825" marR="123825" marT="57150" marB="57150" anchor="ctr"/>
                </a:tc>
                <a:tc>
                  <a:txBody>
                    <a:bodyPr/>
                    <a:lstStyle/>
                    <a:p>
                      <a:pPr algn="l"/>
                      <a:r>
                        <a:rPr lang="zh-CN" altLang="en-US" b="1">
                          <a:effectLst/>
                        </a:rPr>
                        <a:t>非正式术语</a:t>
                      </a:r>
                      <a:endParaRPr lang="zh-CN" altLang="en-US" b="1">
                        <a:effectLst/>
                      </a:endParaRPr>
                    </a:p>
                  </a:txBody>
                  <a:tcPr marL="123825" marR="123825" marT="57150" marB="57150" anchor="ctr"/>
                </a:tc>
              </a:tr>
              <a:tr h="397307">
                <a:tc>
                  <a:txBody>
                    <a:bodyPr/>
                    <a:lstStyle/>
                    <a:p>
                      <a:r>
                        <a:rPr lang="en-US" altLang="zh-CN">
                          <a:effectLst/>
                        </a:rPr>
                        <a:t>12</a:t>
                      </a:r>
                      <a:endParaRPr lang="en-US" altLang="zh-CN">
                        <a:effectLst/>
                      </a:endParaRPr>
                    </a:p>
                  </a:txBody>
                  <a:tcPr marL="123825" marR="123825" marT="57150" marB="57150" anchor="ctr"/>
                </a:tc>
                <a:tc>
                  <a:txBody>
                    <a:bodyPr/>
                    <a:lstStyle/>
                    <a:p>
                      <a:pPr algn="ctr"/>
                      <a:r>
                        <a:rPr lang="en-GB">
                          <a:effectLst/>
                        </a:rPr>
                        <a:t>O(1)</a:t>
                      </a:r>
                      <a:endParaRPr lang="en-GB">
                        <a:effectLst/>
                      </a:endParaRPr>
                    </a:p>
                  </a:txBody>
                  <a:tcPr marL="123825" marR="123825" marT="57150" marB="57150" anchor="ctr"/>
                </a:tc>
                <a:tc>
                  <a:txBody>
                    <a:bodyPr/>
                    <a:lstStyle/>
                    <a:p>
                      <a:pPr algn="l"/>
                      <a:r>
                        <a:rPr lang="zh-CN" altLang="en-US">
                          <a:effectLst/>
                        </a:rPr>
                        <a:t>常数阶</a:t>
                      </a:r>
                      <a:endParaRPr lang="zh-CN" altLang="en-US">
                        <a:effectLst/>
                      </a:endParaRPr>
                    </a:p>
                  </a:txBody>
                  <a:tcPr marL="123825" marR="123825" marT="57150" marB="57150" anchor="ctr"/>
                </a:tc>
              </a:tr>
              <a:tr h="397307">
                <a:tc>
                  <a:txBody>
                    <a:bodyPr/>
                    <a:lstStyle/>
                    <a:p>
                      <a:r>
                        <a:rPr lang="en-GB">
                          <a:effectLst/>
                        </a:rPr>
                        <a:t>2n+3</a:t>
                      </a:r>
                      <a:endParaRPr lang="en-GB">
                        <a:effectLst/>
                      </a:endParaRPr>
                    </a:p>
                  </a:txBody>
                  <a:tcPr marL="123825" marR="123825" marT="57150" marB="57150" anchor="ctr"/>
                </a:tc>
                <a:tc>
                  <a:txBody>
                    <a:bodyPr/>
                    <a:lstStyle/>
                    <a:p>
                      <a:pPr algn="ctr"/>
                      <a:r>
                        <a:rPr lang="en-GB">
                          <a:effectLst/>
                        </a:rPr>
                        <a:t>O(n)</a:t>
                      </a:r>
                      <a:endParaRPr lang="en-GB">
                        <a:effectLst/>
                      </a:endParaRPr>
                    </a:p>
                  </a:txBody>
                  <a:tcPr marL="123825" marR="123825" marT="57150" marB="57150" anchor="ctr"/>
                </a:tc>
                <a:tc>
                  <a:txBody>
                    <a:bodyPr/>
                    <a:lstStyle/>
                    <a:p>
                      <a:pPr algn="l"/>
                      <a:r>
                        <a:rPr lang="zh-CN" altLang="en-US">
                          <a:effectLst/>
                        </a:rPr>
                        <a:t>线性阶</a:t>
                      </a:r>
                      <a:endParaRPr lang="zh-CN" altLang="en-US">
                        <a:effectLst/>
                      </a:endParaRPr>
                    </a:p>
                  </a:txBody>
                  <a:tcPr marL="123825" marR="123825" marT="57150" marB="57150" anchor="ctr"/>
                </a:tc>
              </a:tr>
              <a:tr h="397307">
                <a:tc>
                  <a:txBody>
                    <a:bodyPr/>
                    <a:lstStyle/>
                    <a:p>
                      <a:r>
                        <a:rPr lang="en-GB">
                          <a:effectLst/>
                        </a:rPr>
                        <a:t>3n</a:t>
                      </a:r>
                      <a:r>
                        <a:rPr lang="en-GB" baseline="30000">
                          <a:effectLst/>
                        </a:rPr>
                        <a:t>2</a:t>
                      </a:r>
                      <a:r>
                        <a:rPr lang="en-GB">
                          <a:effectLst/>
                        </a:rPr>
                        <a:t>+2n+1</a:t>
                      </a:r>
                      <a:endParaRPr lang="en-GB">
                        <a:effectLst/>
                      </a:endParaRPr>
                    </a:p>
                  </a:txBody>
                  <a:tcPr marL="123825" marR="123825" marT="57150" marB="57150" anchor="ctr"/>
                </a:tc>
                <a:tc>
                  <a:txBody>
                    <a:bodyPr/>
                    <a:lstStyle/>
                    <a:p>
                      <a:pPr algn="ctr"/>
                      <a:r>
                        <a:rPr lang="en-GB">
                          <a:effectLst/>
                        </a:rPr>
                        <a:t>O(n</a:t>
                      </a:r>
                      <a:r>
                        <a:rPr lang="en-GB" baseline="30000">
                          <a:effectLst/>
                        </a:rPr>
                        <a:t>2</a:t>
                      </a:r>
                      <a:r>
                        <a:rPr lang="en-GB">
                          <a:effectLst/>
                        </a:rPr>
                        <a:t>)</a:t>
                      </a:r>
                      <a:endParaRPr lang="en-GB">
                        <a:effectLst/>
                      </a:endParaRPr>
                    </a:p>
                  </a:txBody>
                  <a:tcPr marL="123825" marR="123825" marT="57150" marB="57150" anchor="ctr"/>
                </a:tc>
                <a:tc>
                  <a:txBody>
                    <a:bodyPr/>
                    <a:lstStyle/>
                    <a:p>
                      <a:pPr algn="l"/>
                      <a:r>
                        <a:rPr lang="zh-CN" altLang="en-US">
                          <a:effectLst/>
                        </a:rPr>
                        <a:t>平方阶</a:t>
                      </a:r>
                      <a:endParaRPr lang="zh-CN" altLang="en-US">
                        <a:effectLst/>
                      </a:endParaRPr>
                    </a:p>
                  </a:txBody>
                  <a:tcPr marL="123825" marR="123825" marT="57150" marB="57150" anchor="ctr"/>
                </a:tc>
              </a:tr>
              <a:tr h="397307">
                <a:tc>
                  <a:txBody>
                    <a:bodyPr/>
                    <a:lstStyle/>
                    <a:p>
                      <a:r>
                        <a:rPr lang="en-GB" dirty="0">
                          <a:effectLst/>
                        </a:rPr>
                        <a:t>5log</a:t>
                      </a:r>
                      <a:r>
                        <a:rPr lang="en-GB" baseline="-25000" dirty="0">
                          <a:effectLst/>
                        </a:rPr>
                        <a:t>2</a:t>
                      </a:r>
                      <a:r>
                        <a:rPr lang="en-GB" dirty="0">
                          <a:effectLst/>
                        </a:rPr>
                        <a:t>n+20</a:t>
                      </a:r>
                      <a:endParaRPr lang="en-GB" dirty="0">
                        <a:effectLst/>
                      </a:endParaRPr>
                    </a:p>
                  </a:txBody>
                  <a:tcPr marL="123825" marR="123825" marT="57150" marB="57150" anchor="ctr"/>
                </a:tc>
                <a:tc>
                  <a:txBody>
                    <a:bodyPr/>
                    <a:lstStyle/>
                    <a:p>
                      <a:pPr algn="ctr"/>
                      <a:r>
                        <a:rPr lang="en-GB">
                          <a:effectLst/>
                        </a:rPr>
                        <a:t>O(logn)</a:t>
                      </a:r>
                      <a:endParaRPr lang="en-GB">
                        <a:effectLst/>
                      </a:endParaRPr>
                    </a:p>
                  </a:txBody>
                  <a:tcPr marL="123825" marR="123825" marT="57150" marB="57150" anchor="ctr"/>
                </a:tc>
                <a:tc>
                  <a:txBody>
                    <a:bodyPr/>
                    <a:lstStyle/>
                    <a:p>
                      <a:pPr algn="l"/>
                      <a:r>
                        <a:rPr lang="zh-CN" altLang="en-US" dirty="0">
                          <a:effectLst/>
                        </a:rPr>
                        <a:t>对数阶</a:t>
                      </a:r>
                      <a:endParaRPr lang="zh-CN" altLang="en-US" dirty="0">
                        <a:effectLst/>
                      </a:endParaRPr>
                    </a:p>
                  </a:txBody>
                  <a:tcPr marL="123825" marR="123825" marT="57150" marB="57150" anchor="ctr"/>
                </a:tc>
              </a:tr>
              <a:tr h="397307">
                <a:tc>
                  <a:txBody>
                    <a:bodyPr/>
                    <a:lstStyle/>
                    <a:p>
                      <a:r>
                        <a:rPr lang="en-GB" dirty="0">
                          <a:effectLst/>
                        </a:rPr>
                        <a:t>6n</a:t>
                      </a:r>
                      <a:r>
                        <a:rPr lang="en-GB" baseline="30000" dirty="0">
                          <a:effectLst/>
                        </a:rPr>
                        <a:t>3</a:t>
                      </a:r>
                      <a:r>
                        <a:rPr lang="en-GB" dirty="0">
                          <a:effectLst/>
                        </a:rPr>
                        <a:t>+2n</a:t>
                      </a:r>
                      <a:r>
                        <a:rPr lang="en-GB" baseline="30000" dirty="0">
                          <a:effectLst/>
                        </a:rPr>
                        <a:t>2</a:t>
                      </a:r>
                      <a:r>
                        <a:rPr lang="en-GB" dirty="0">
                          <a:effectLst/>
                        </a:rPr>
                        <a:t>+3n+4</a:t>
                      </a:r>
                      <a:endParaRPr lang="en-GB" dirty="0">
                        <a:effectLst/>
                      </a:endParaRPr>
                    </a:p>
                  </a:txBody>
                  <a:tcPr marL="123825" marR="123825" marT="57150" marB="57150" anchor="ctr"/>
                </a:tc>
                <a:tc>
                  <a:txBody>
                    <a:bodyPr/>
                    <a:lstStyle/>
                    <a:p>
                      <a:pPr algn="ctr"/>
                      <a:r>
                        <a:rPr lang="en-GB">
                          <a:effectLst/>
                        </a:rPr>
                        <a:t>O(n</a:t>
                      </a:r>
                      <a:r>
                        <a:rPr lang="en-GB" baseline="30000">
                          <a:effectLst/>
                        </a:rPr>
                        <a:t>3</a:t>
                      </a:r>
                      <a:r>
                        <a:rPr lang="en-GB">
                          <a:effectLst/>
                        </a:rPr>
                        <a:t>)</a:t>
                      </a:r>
                      <a:endParaRPr lang="en-GB">
                        <a:effectLst/>
                      </a:endParaRPr>
                    </a:p>
                  </a:txBody>
                  <a:tcPr marL="123825" marR="123825" marT="57150" marB="57150" anchor="ctr"/>
                </a:tc>
                <a:tc>
                  <a:txBody>
                    <a:bodyPr/>
                    <a:lstStyle/>
                    <a:p>
                      <a:pPr algn="l"/>
                      <a:r>
                        <a:rPr lang="zh-CN" altLang="en-US" dirty="0">
                          <a:effectLst/>
                        </a:rPr>
                        <a:t>立方阶</a:t>
                      </a:r>
                      <a:endParaRPr lang="zh-CN" altLang="en-US" dirty="0">
                        <a:effectLst/>
                      </a:endParaRPr>
                    </a:p>
                  </a:txBody>
                  <a:tcPr marL="123825" marR="123825" marT="57150" marB="5715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 常见时间复杂度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07507"/>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7.2</a:t>
            </a:r>
            <a:r>
              <a:rPr kumimoji="1" lang="zh-CN" altLang="en-US" dirty="0">
                <a:latin typeface="微软雅黑" panose="020B0503020204020204" pitchFamily="34" charset="-122"/>
                <a:ea typeface="微软雅黑" panose="020B0503020204020204" pitchFamily="34" charset="-122"/>
              </a:rPr>
              <a:t> 对数函数</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488569"/>
            <a:ext cx="7083478"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对数函数</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如果</a:t>
            </a:r>
            <a:r>
              <a:rPr lang="en-GB" altLang="zh-CN" sz="1200" dirty="0">
                <a:latin typeface="微软雅黑" panose="020B0503020204020204" pitchFamily="34" charset="-122"/>
                <a:ea typeface="微软雅黑" panose="020B0503020204020204" pitchFamily="34" charset="-122"/>
              </a:rPr>
              <a:t>a</a:t>
            </a:r>
            <a:r>
              <a:rPr lang="en-GB" altLang="zh-CN" sz="1200" baseline="30000" dirty="0">
                <a:latin typeface="微软雅黑" panose="020B0503020204020204" pitchFamily="34" charset="-122"/>
                <a:ea typeface="微软雅黑" panose="020B0503020204020204" pitchFamily="34" charset="-122"/>
              </a:rPr>
              <a:t>x</a:t>
            </a:r>
            <a:r>
              <a:rPr lang="en-GB" altLang="zh-CN" sz="1200" dirty="0">
                <a:latin typeface="微软雅黑" panose="020B0503020204020204" pitchFamily="34" charset="-122"/>
                <a:ea typeface="微软雅黑" panose="020B0503020204020204" pitchFamily="34" charset="-122"/>
              </a:rPr>
              <a:t>=N</a:t>
            </a:r>
            <a:r>
              <a:rPr lang="zh-CN" altLang="en-GB"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a&gt;0</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a:t>
            </a:r>
            <a:r>
              <a:rPr lang="en-GB" altLang="zh-CN" sz="1200" dirty="0">
                <a:latin typeface="微软雅黑" panose="020B0503020204020204" pitchFamily="34" charset="-122"/>
                <a:ea typeface="微软雅黑" panose="020B0503020204020204" pitchFamily="34" charset="-122"/>
              </a:rPr>
              <a:t>a≠1</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那么数</a:t>
            </a:r>
            <a:r>
              <a:rPr lang="en-GB" altLang="zh-CN" sz="1200" dirty="0">
                <a:latin typeface="微软雅黑" panose="020B0503020204020204" pitchFamily="34" charset="-122"/>
                <a:ea typeface="微软雅黑" panose="020B0503020204020204" pitchFamily="34" charset="-122"/>
              </a:rPr>
              <a:t>x</a:t>
            </a:r>
            <a:r>
              <a:rPr lang="zh-CN" altLang="en-US" sz="1200" dirty="0">
                <a:latin typeface="微软雅黑" panose="020B0503020204020204" pitchFamily="34" charset="-122"/>
                <a:ea typeface="微软雅黑" panose="020B0503020204020204" pitchFamily="34" charset="-122"/>
              </a:rPr>
              <a:t>叫做以</a:t>
            </a:r>
            <a:r>
              <a:rPr lang="en-GB"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为底</a:t>
            </a:r>
            <a:r>
              <a:rPr lang="en-GB"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的对数，记作</a:t>
            </a:r>
            <a:r>
              <a:rPr lang="en-GB" altLang="zh-CN" sz="1200" dirty="0">
                <a:latin typeface="微软雅黑" panose="020B0503020204020204" pitchFamily="34" charset="-122"/>
                <a:ea typeface="微软雅黑" panose="020B0503020204020204" pitchFamily="34" charset="-122"/>
              </a:rPr>
              <a:t>x=</a:t>
            </a:r>
            <a:r>
              <a:rPr lang="en-GB" altLang="zh-CN" sz="1200" dirty="0" err="1">
                <a:latin typeface="微软雅黑" panose="020B0503020204020204" pitchFamily="34" charset="-122"/>
                <a:ea typeface="微软雅黑" panose="020B0503020204020204" pitchFamily="34" charset="-122"/>
              </a:rPr>
              <a:t>log</a:t>
            </a:r>
            <a:r>
              <a:rPr lang="en-GB" altLang="zh-CN" sz="1200" baseline="-25000" dirty="0" err="1">
                <a:latin typeface="微软雅黑" panose="020B0503020204020204" pitchFamily="34" charset="-122"/>
                <a:ea typeface="微软雅黑" panose="020B0503020204020204" pitchFamily="34" charset="-122"/>
              </a:rPr>
              <a:t>a</a:t>
            </a:r>
            <a:r>
              <a:rPr lang="en-GB" altLang="zh-CN" sz="1200" dirty="0" err="1">
                <a:latin typeface="微软雅黑" panose="020B0503020204020204" pitchFamily="34" charset="-122"/>
                <a:ea typeface="微软雅黑" panose="020B0503020204020204" pitchFamily="34" charset="-122"/>
              </a:rPr>
              <a:t>N</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读作</a:t>
            </a:r>
            <a:r>
              <a:rPr lang="zh-CN" altLang="en-US" sz="1200" dirty="0">
                <a:solidFill>
                  <a:srgbClr val="FF0000"/>
                </a:solidFill>
                <a:latin typeface="微软雅黑" panose="020B0503020204020204" pitchFamily="34" charset="-122"/>
                <a:ea typeface="微软雅黑" panose="020B0503020204020204" pitchFamily="34" charset="-122"/>
              </a:rPr>
              <a:t>以</a:t>
            </a:r>
            <a:r>
              <a:rPr lang="en-GB" altLang="zh-CN" sz="1200" dirty="0">
                <a:solidFill>
                  <a:srgbClr val="FF0000"/>
                </a:solidFill>
                <a:latin typeface="微软雅黑" panose="020B0503020204020204" pitchFamily="34" charset="-122"/>
                <a:ea typeface="微软雅黑" panose="020B0503020204020204" pitchFamily="34" charset="-122"/>
              </a:rPr>
              <a:t>a</a:t>
            </a:r>
            <a:r>
              <a:rPr lang="zh-CN" altLang="en-US" sz="1200" dirty="0">
                <a:solidFill>
                  <a:srgbClr val="FF0000"/>
                </a:solidFill>
                <a:latin typeface="微软雅黑" panose="020B0503020204020204" pitchFamily="34" charset="-122"/>
                <a:ea typeface="微软雅黑" panose="020B0503020204020204" pitchFamily="34" charset="-122"/>
              </a:rPr>
              <a:t>为底</a:t>
            </a:r>
            <a:r>
              <a:rPr lang="en-GB" altLang="zh-CN" sz="1200" dirty="0">
                <a:solidFill>
                  <a:srgbClr val="FF0000"/>
                </a:solidFill>
                <a:latin typeface="微软雅黑" panose="020B0503020204020204" pitchFamily="34" charset="-122"/>
                <a:ea typeface="微软雅黑" panose="020B0503020204020204" pitchFamily="34" charset="-122"/>
              </a:rPr>
              <a:t>N</a:t>
            </a:r>
            <a:r>
              <a:rPr lang="zh-CN" altLang="en-US" sz="1200" dirty="0">
                <a:solidFill>
                  <a:srgbClr val="FF0000"/>
                </a:solidFill>
                <a:latin typeface="微软雅黑" panose="020B0503020204020204" pitchFamily="34" charset="-122"/>
                <a:ea typeface="微软雅黑" panose="020B0503020204020204" pitchFamily="34" charset="-122"/>
              </a:rPr>
              <a:t>的对数</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其中</a:t>
            </a:r>
            <a:r>
              <a:rPr lang="en-GB"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叫做对数的</a:t>
            </a:r>
            <a:r>
              <a:rPr lang="zh-CN" altLang="en-US" sz="1200" dirty="0">
                <a:solidFill>
                  <a:srgbClr val="FF0000"/>
                </a:solidFill>
                <a:latin typeface="微软雅黑" panose="020B0503020204020204" pitchFamily="34" charset="-122"/>
                <a:ea typeface="微软雅黑" panose="020B0503020204020204" pitchFamily="34" charset="-122"/>
              </a:rPr>
              <a:t>底数</a:t>
            </a:r>
            <a:r>
              <a:rPr lang="zh-CN" altLang="en-US"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叫做</a:t>
            </a:r>
            <a:r>
              <a:rPr lang="zh-CN" altLang="en-US" sz="1200" dirty="0">
                <a:solidFill>
                  <a:srgbClr val="FF0000"/>
                </a:solidFill>
                <a:latin typeface="微软雅黑" panose="020B0503020204020204" pitchFamily="34" charset="-122"/>
                <a:ea typeface="微软雅黑" panose="020B0503020204020204" pitchFamily="34" charset="-122"/>
              </a:rPr>
              <a:t>真数</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832893"/>
            <a:ext cx="1287532" cy="1015663"/>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X</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log2</a:t>
            </a:r>
            <a:r>
              <a:rPr kumimoji="1" lang="en-US" altLang="zh-CN" sz="1200" baseline="30000" dirty="0">
                <a:latin typeface="微软雅黑" panose="020B0503020204020204" pitchFamily="34" charset="-122"/>
                <a:ea typeface="微软雅黑" panose="020B0503020204020204" pitchFamily="34" charset="-122"/>
              </a:rPr>
              <a:t>8</a:t>
            </a:r>
            <a:endParaRPr kumimoji="1" lang="en-US" altLang="zh-CN" sz="1200" baseline="300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rPr>
              <a:t>2</a:t>
            </a:r>
            <a:r>
              <a:rPr kumimoji="1" lang="zh-CN" altLang="en-US" sz="1200" dirty="0">
                <a:solidFill>
                  <a:srgbClr val="FF0000"/>
                </a:solidFill>
                <a:latin typeface="微软雅黑" panose="020B0503020204020204" pitchFamily="34" charset="-122"/>
                <a:ea typeface="微软雅黑" panose="020B0503020204020204" pitchFamily="34" charset="-122"/>
              </a:rPr>
              <a:t>的多少次方是</a:t>
            </a:r>
            <a:r>
              <a:rPr kumimoji="1" lang="en-US" altLang="zh-CN" sz="1200" dirty="0">
                <a:solidFill>
                  <a:srgbClr val="FF0000"/>
                </a:solidFill>
                <a:latin typeface="微软雅黑" panose="020B0503020204020204" pitchFamily="34" charset="-122"/>
                <a:ea typeface="微软雅黑" panose="020B0503020204020204" pitchFamily="34" charset="-122"/>
              </a:rPr>
              <a:t>8</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r>
              <a:rPr kumimoji="1" lang="en-US" altLang="zh-CN" sz="1200" baseline="30000" dirty="0">
                <a:latin typeface="微软雅黑" panose="020B0503020204020204" pitchFamily="34" charset="-122"/>
                <a:ea typeface="微软雅黑" panose="020B0503020204020204" pitchFamily="34" charset="-122"/>
              </a:rPr>
              <a:t>3</a:t>
            </a:r>
            <a:r>
              <a:rPr kumimoji="1" lang="zh-CN" altLang="en-US" sz="1200" baseline="30000" dirty="0">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8</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X</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3</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71600" y="2555894"/>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 常见时间复杂度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07507"/>
            <a:ext cx="242566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7.3</a:t>
            </a:r>
            <a:r>
              <a:rPr kumimoji="1" lang="zh-CN" altLang="en-US" dirty="0">
                <a:latin typeface="微软雅黑" panose="020B0503020204020204" pitchFamily="34" charset="-122"/>
                <a:ea typeface="微软雅黑" panose="020B0503020204020204" pitchFamily="34" charset="-122"/>
              </a:rPr>
              <a:t> 常见的时间复杂度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1058421" y="1241324"/>
            <a:ext cx="4305667" cy="2776762"/>
          </a:xfrm>
          <a:prstGeom prst="rect">
            <a:avLst/>
          </a:prstGeom>
          <a:ln>
            <a:solidFill>
              <a:schemeClr val="tx1"/>
            </a:solidFill>
          </a:ln>
        </p:spPr>
      </p:pic>
      <p:sp>
        <p:nvSpPr>
          <p:cNvPr id="3" name="文本框 2"/>
          <p:cNvSpPr txBox="1"/>
          <p:nvPr/>
        </p:nvSpPr>
        <p:spPr>
          <a:xfrm>
            <a:off x="971600" y="4227934"/>
            <a:ext cx="3821880" cy="646331"/>
          </a:xfrm>
          <a:prstGeom prst="rect">
            <a:avLst/>
          </a:prstGeom>
          <a:noFill/>
        </p:spPr>
        <p:txBody>
          <a:bodyPr wrap="none" rtlCol="0">
            <a:spAutoFit/>
          </a:bodyPr>
          <a:lstStyle/>
          <a:p>
            <a:pPr fontAlgn="auto">
              <a:spcBef>
                <a:spcPts val="0"/>
              </a:spcBef>
              <a:spcAft>
                <a:spcPts val="0"/>
              </a:spcAft>
            </a:pPr>
            <a:r>
              <a:rPr lang="zh-CN" altLang="zh-CN" sz="1200" dirty="0">
                <a:latin typeface="微软雅黑" panose="020B0503020204020204" pitchFamily="34" charset="-122"/>
                <a:ea typeface="微软雅黑" panose="020B0503020204020204" pitchFamily="34" charset="-122"/>
              </a:rPr>
              <a:t>所消耗的时间从小到大</a:t>
            </a:r>
            <a:r>
              <a:rPr lang="en-US" altLang="zh-CN"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200" dirty="0">
                <a:latin typeface="微软雅黑" panose="020B0503020204020204" pitchFamily="34" charset="-122"/>
                <a:ea typeface="微软雅黑" panose="020B0503020204020204" pitchFamily="34" charset="-122"/>
              </a:rPr>
              <a:t>O(1) &lt; O(</a:t>
            </a:r>
            <a:r>
              <a:rPr lang="en-US" altLang="zh-CN" sz="1200" dirty="0" err="1">
                <a:latin typeface="微软雅黑" panose="020B0503020204020204" pitchFamily="34" charset="-122"/>
                <a:ea typeface="微软雅黑" panose="020B0503020204020204" pitchFamily="34" charset="-122"/>
              </a:rPr>
              <a:t>logn</a:t>
            </a:r>
            <a:r>
              <a:rPr lang="en-US" altLang="zh-CN" sz="1200" dirty="0">
                <a:latin typeface="微软雅黑" panose="020B0503020204020204" pitchFamily="34" charset="-122"/>
                <a:ea typeface="微软雅黑" panose="020B0503020204020204" pitchFamily="34" charset="-122"/>
              </a:rPr>
              <a:t>) &lt; O(n) &lt; O(</a:t>
            </a:r>
            <a:r>
              <a:rPr lang="en-US" altLang="zh-CN" sz="1200" dirty="0" err="1">
                <a:latin typeface="微软雅黑" panose="020B0503020204020204" pitchFamily="34" charset="-122"/>
                <a:ea typeface="微软雅黑" panose="020B0503020204020204" pitchFamily="34" charset="-122"/>
              </a:rPr>
              <a:t>nlogn</a:t>
            </a:r>
            <a:r>
              <a:rPr lang="en-US" altLang="zh-CN" sz="1200" dirty="0">
                <a:latin typeface="微软雅黑" panose="020B0503020204020204" pitchFamily="34" charset="-122"/>
                <a:ea typeface="微软雅黑" panose="020B0503020204020204" pitchFamily="34" charset="-122"/>
              </a:rPr>
              <a:t>) &lt; O(n</a:t>
            </a:r>
            <a:r>
              <a:rPr lang="en-US" altLang="zh-CN" sz="1200" baseline="30000" dirty="0">
                <a:latin typeface="微软雅黑" panose="020B0503020204020204" pitchFamily="34" charset="-122"/>
                <a:ea typeface="微软雅黑" panose="020B0503020204020204" pitchFamily="34" charset="-122"/>
              </a:rPr>
              <a:t>2</a:t>
            </a:r>
            <a:r>
              <a:rPr lang="en-US" altLang="zh-CN" sz="1200" dirty="0">
                <a:latin typeface="微软雅黑" panose="020B0503020204020204" pitchFamily="34" charset="-122"/>
                <a:ea typeface="微软雅黑" panose="020B0503020204020204" pitchFamily="34" charset="-122"/>
              </a:rPr>
              <a:t>) &lt; O(n</a:t>
            </a:r>
            <a:r>
              <a:rPr lang="en-US" altLang="zh-CN" sz="1200" baseline="30000" dirty="0">
                <a:latin typeface="微软雅黑" panose="020B0503020204020204" pitchFamily="34" charset="-122"/>
                <a:ea typeface="微软雅黑" panose="020B0503020204020204" pitchFamily="34" charset="-122"/>
              </a:rPr>
              <a:t>3</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zh-CN" sz="1200" b="1" dirty="0">
                <a:solidFill>
                  <a:srgbClr val="FF0000"/>
                </a:solidFill>
                <a:latin typeface="微软雅黑" panose="020B0503020204020204" pitchFamily="34" charset="-122"/>
                <a:ea typeface="微软雅黑" panose="020B0503020204020204" pitchFamily="34" charset="-122"/>
              </a:rPr>
              <a:t>时间复杂度越</a:t>
            </a:r>
            <a:r>
              <a:rPr lang="zh-CN" altLang="en-US" sz="1200" b="1" dirty="0">
                <a:solidFill>
                  <a:srgbClr val="FF0000"/>
                </a:solidFill>
                <a:latin typeface="微软雅黑" panose="020B0503020204020204" pitchFamily="34" charset="-122"/>
                <a:ea typeface="微软雅黑" panose="020B0503020204020204" pitchFamily="34" charset="-122"/>
              </a:rPr>
              <a:t>低</a:t>
            </a:r>
            <a:r>
              <a:rPr lang="zh-CN" altLang="zh-CN" sz="1200" b="1" dirty="0">
                <a:solidFill>
                  <a:srgbClr val="FF0000"/>
                </a:solidFill>
                <a:latin typeface="微软雅黑" panose="020B0503020204020204" pitchFamily="34" charset="-122"/>
                <a:ea typeface="微软雅黑" panose="020B0503020204020204" pitchFamily="34" charset="-122"/>
              </a:rPr>
              <a:t>，效率越高</a:t>
            </a:r>
            <a:r>
              <a:rPr lang="zh-CN" altLang="zh-CN" sz="1200" dirty="0">
                <a:solidFill>
                  <a:srgbClr val="FF0000"/>
                </a:solidFill>
                <a:latin typeface="微软雅黑" panose="020B0503020204020204" pitchFamily="34" charset="-122"/>
                <a:ea typeface="微软雅黑" panose="020B0503020204020204" pitchFamily="34" charset="-122"/>
              </a:rPr>
              <a:t>  </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zh-CN" sz="1000" dirty="0">
                <a:latin typeface="微软雅黑" panose="020B0503020204020204" pitchFamily="34" charset="-122"/>
                <a:ea typeface="微软雅黑" panose="020B0503020204020204" pitchFamily="34" charset="-122"/>
              </a:rPr>
              <a:t>所消耗的时间从小到大</a:t>
            </a:r>
            <a:r>
              <a:rPr lang="en-US" altLang="zh-CN" sz="1000" dirty="0">
                <a:latin typeface="微软雅黑" panose="020B0503020204020204" pitchFamily="34" charset="-122"/>
                <a:ea typeface="微软雅黑" panose="020B0503020204020204" pitchFamily="34" charset="-122"/>
              </a:rPr>
              <a:t>:</a:t>
            </a:r>
            <a:endParaRPr lang="zh-CN"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en-US" altLang="zh-CN" sz="1000" dirty="0">
                <a:latin typeface="微软雅黑" panose="020B0503020204020204" pitchFamily="34" charset="-122"/>
                <a:ea typeface="微软雅黑" panose="020B0503020204020204" pitchFamily="34" charset="-122"/>
              </a:rPr>
              <a:t>O(1) &lt; O(</a:t>
            </a:r>
            <a:r>
              <a:rPr lang="en-US" altLang="zh-CN" sz="1000" dirty="0" err="1">
                <a:latin typeface="微软雅黑" panose="020B0503020204020204" pitchFamily="34" charset="-122"/>
                <a:ea typeface="微软雅黑" panose="020B0503020204020204" pitchFamily="34" charset="-122"/>
              </a:rPr>
              <a:t>logn</a:t>
            </a:r>
            <a:r>
              <a:rPr lang="en-US" altLang="zh-CN" sz="1000" dirty="0">
                <a:latin typeface="微软雅黑" panose="020B0503020204020204" pitchFamily="34" charset="-122"/>
                <a:ea typeface="微软雅黑" panose="020B0503020204020204" pitchFamily="34" charset="-122"/>
              </a:rPr>
              <a:t>) &lt; O(n) &lt; O(</a:t>
            </a:r>
            <a:r>
              <a:rPr lang="en-US" altLang="zh-CN" sz="1000" dirty="0" err="1">
                <a:latin typeface="微软雅黑" panose="020B0503020204020204" pitchFamily="34" charset="-122"/>
                <a:ea typeface="微软雅黑" panose="020B0503020204020204" pitchFamily="34" charset="-122"/>
              </a:rPr>
              <a:t>nlogn</a:t>
            </a:r>
            <a:r>
              <a:rPr lang="en-US" altLang="zh-CN" sz="1000" dirty="0">
                <a:latin typeface="微软雅黑" panose="020B0503020204020204" pitchFamily="34" charset="-122"/>
                <a:ea typeface="微软雅黑" panose="020B0503020204020204" pitchFamily="34" charset="-122"/>
              </a:rPr>
              <a:t>) &lt; O(n</a:t>
            </a:r>
            <a:r>
              <a:rPr lang="en-US" altLang="zh-CN" sz="1000" baseline="30000" dirty="0">
                <a:latin typeface="微软雅黑" panose="020B0503020204020204" pitchFamily="34" charset="-122"/>
                <a:ea typeface="微软雅黑" panose="020B0503020204020204" pitchFamily="34" charset="-122"/>
              </a:rPr>
              <a:t>2</a:t>
            </a:r>
            <a:r>
              <a:rPr lang="en-US" altLang="zh-CN" sz="1000" dirty="0">
                <a:latin typeface="微软雅黑" panose="020B0503020204020204" pitchFamily="34" charset="-122"/>
                <a:ea typeface="微软雅黑" panose="020B0503020204020204" pitchFamily="34" charset="-122"/>
              </a:rPr>
              <a:t>) &lt; O(n</a:t>
            </a:r>
            <a:r>
              <a:rPr lang="en-US" altLang="zh-CN" sz="1000" baseline="30000" dirty="0">
                <a:latin typeface="微软雅黑" panose="020B0503020204020204" pitchFamily="34" charset="-122"/>
                <a:ea typeface="微软雅黑" panose="020B0503020204020204" pitchFamily="34" charset="-122"/>
              </a:rPr>
              <a:t>3</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zh-CN" sz="1000" b="1" dirty="0">
                <a:solidFill>
                  <a:srgbClr val="FF0000"/>
                </a:solidFill>
                <a:latin typeface="微软雅黑" panose="020B0503020204020204" pitchFamily="34" charset="-122"/>
                <a:ea typeface="微软雅黑" panose="020B0503020204020204" pitchFamily="34" charset="-122"/>
              </a:rPr>
              <a:t>时间复杂度越</a:t>
            </a:r>
            <a:r>
              <a:rPr lang="zh-CN" altLang="en-US" sz="1000" b="1" dirty="0">
                <a:solidFill>
                  <a:srgbClr val="FF0000"/>
                </a:solidFill>
                <a:latin typeface="微软雅黑" panose="020B0503020204020204" pitchFamily="34" charset="-122"/>
                <a:ea typeface="微软雅黑" panose="020B0503020204020204" pitchFamily="34" charset="-122"/>
              </a:rPr>
              <a:t>低</a:t>
            </a:r>
            <a:r>
              <a:rPr lang="zh-CN" altLang="zh-CN" sz="1000" b="1" dirty="0">
                <a:solidFill>
                  <a:srgbClr val="FF0000"/>
                </a:solidFill>
                <a:latin typeface="微软雅黑" panose="020B0503020204020204" pitchFamily="34" charset="-122"/>
                <a:ea typeface="微软雅黑" panose="020B0503020204020204" pitchFamily="34" charset="-122"/>
              </a:rPr>
              <a:t>，效率越高</a:t>
            </a:r>
            <a:r>
              <a:rPr lang="zh-CN" altLang="zh-CN" sz="1000" dirty="0">
                <a:solidFill>
                  <a:srgbClr val="FF0000"/>
                </a:solidFill>
                <a:latin typeface="微软雅黑" panose="020B0503020204020204" pitchFamily="34" charset="-122"/>
                <a:ea typeface="微软雅黑" panose="020B0503020204020204" pitchFamily="34" charset="-122"/>
              </a:rPr>
              <a:t>  </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时间复杂度分析练习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783454"/>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i = 8</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j = 6</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sum = i + j</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sym typeface="+mn-ea"/>
              </a:rPr>
              <a:t>时间</a:t>
            </a: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01455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func(n):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while i&lt;=n: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i*2</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sym typeface="+mn-ea"/>
              </a:rPr>
              <a:t>时间</a:t>
            </a: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01455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func(n):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1</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while i&lt;=n: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i = i*3</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sym typeface="+mn-ea"/>
              </a:rPr>
              <a:t>时间</a:t>
            </a:r>
            <a:r>
              <a:rPr lang="zh-CN" sz="2400" b="1">
                <a:solidFill>
                  <a:srgbClr val="595959"/>
                </a:solidFill>
                <a:latin typeface="微软雅黑" panose="020B0503020204020204" pitchFamily="34" charset="-122"/>
                <a:ea typeface="微软雅黑" panose="020B0503020204020204" pitchFamily="34" charset="-122"/>
              </a:rPr>
              <a:t>复杂度分析练习</a:t>
            </a:r>
            <a:r>
              <a:rPr lang="en-US" altLang="zh-CN" sz="2400" b="1">
                <a:solidFill>
                  <a:srgbClr val="595959"/>
                </a:solidFill>
                <a:latin typeface="微软雅黑" panose="020B0503020204020204" pitchFamily="34" charset="-122"/>
                <a:ea typeface="微软雅黑" panose="020B0503020204020204" pitchFamily="34" charset="-122"/>
              </a:rPr>
              <a:t>1</a:t>
            </a:r>
            <a:endParaRPr lang="en-US" alt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2168148"/>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cal(m,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range(1, m):</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sum_1 += i</a:t>
              </a:r>
              <a:endParaRPr sz="1000">
                <a:latin typeface="Courier New" panose="02070309020205020404" pitchFamily="49" charset="0"/>
                <a:ea typeface="宋体" panose="02010600030101010101" pitchFamily="2" charset="-122"/>
              </a:endParaRPr>
            </a:p>
            <a:p>
              <a:pPr>
                <a:lnSpc>
                  <a:spcPct val="150000"/>
                </a:lnSpc>
              </a:pP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j in range(1, 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sum_2 += j</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return sum_1 + sum_2</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843558"/>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数据结构与算法简介</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算法的时间效率衡量</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时间复杂度</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时间复杂度的计算</a:t>
            </a:r>
            <a:endParaRPr lang="en-US" altLang="zh-CN" sz="1400" dirty="0">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最优最坏时间复杂度</a:t>
            </a:r>
            <a:endParaRPr lang="en-US" altLang="zh-CN" sz="1400" dirty="0">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常见时间复杂度</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空间复杂度</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3788" y="799345"/>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数据结构和算法的作用</a:t>
            </a:r>
            <a:endParaRPr kumimoji="1"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89009" y="1635646"/>
            <a:ext cx="1944216" cy="1268141"/>
          </a:xfrm>
          <a:prstGeom prst="rect">
            <a:avLst/>
          </a:prstGeom>
          <a:ln>
            <a:solidFill>
              <a:schemeClr val="tx1"/>
            </a:solidFill>
          </a:ln>
        </p:spPr>
      </p:pic>
      <p:sp>
        <p:nvSpPr>
          <p:cNvPr id="6" name="矩形 5"/>
          <p:cNvSpPr/>
          <p:nvPr/>
        </p:nvSpPr>
        <p:spPr>
          <a:xfrm>
            <a:off x="973788" y="1923678"/>
            <a:ext cx="1261884" cy="276999"/>
          </a:xfrm>
          <a:prstGeom prst="rect">
            <a:avLst/>
          </a:prstGeom>
        </p:spPr>
        <p:txBody>
          <a:bodyPr wrap="none">
            <a:spAutoFit/>
          </a:bodyPr>
          <a:lstStyle/>
          <a:p>
            <a:r>
              <a:rPr lang="zh-CN" altLang="en-US" sz="1200" dirty="0">
                <a:solidFill>
                  <a:srgbClr val="333333"/>
                </a:solidFill>
                <a:latin typeface="微软雅黑" panose="020B0503020204020204" pitchFamily="34" charset="-122"/>
                <a:ea typeface="微软雅黑" panose="020B0503020204020204" pitchFamily="34" charset="-122"/>
              </a:rPr>
              <a:t>数据结构与算法</a:t>
            </a:r>
            <a:endParaRPr lang="zh-CN" altLang="en-US" sz="1200" i="0" dirty="0">
              <a:solidFill>
                <a:srgbClr val="333333"/>
              </a:solidFill>
              <a:effectLst/>
              <a:latin typeface="微软雅黑" panose="020B0503020204020204" pitchFamily="34" charset="-122"/>
              <a:ea typeface="微软雅黑" panose="020B0503020204020204" pitchFamily="34" charset="-122"/>
            </a:endParaRPr>
          </a:p>
        </p:txBody>
      </p:sp>
      <p:sp>
        <p:nvSpPr>
          <p:cNvPr id="7" name="右箭头 6"/>
          <p:cNvSpPr/>
          <p:nvPr/>
        </p:nvSpPr>
        <p:spPr>
          <a:xfrm>
            <a:off x="2235672" y="2067694"/>
            <a:ext cx="536128" cy="45719"/>
          </a:xfrm>
          <a:prstGeom prst="rightArrow">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235672" y="1741547"/>
            <a:ext cx="492443"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兵法</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93883" y="3096123"/>
            <a:ext cx="1760418" cy="646331"/>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数据结构与算法的作用</a:t>
            </a:r>
            <a:r>
              <a:rPr lang="en-US" altLang="zh-CN" sz="1200" dirty="0">
                <a:solidFill>
                  <a:srgbClr val="FF0000"/>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①大大提升程序的性能</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②面试高频考点</a:t>
            </a:r>
            <a:endParaRPr kumimoji="1" lang="en-US" altLang="zh-CN" sz="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043608" y="4011910"/>
            <a:ext cx="4312399"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友情提示</a:t>
            </a:r>
            <a:r>
              <a:rPr kumimoji="1" lang="en-US" altLang="zh-CN" sz="1200" dirty="0">
                <a:solidFill>
                  <a:srgbClr val="FF0000"/>
                </a:solidFill>
                <a:latin typeface="微软雅黑" panose="020B0503020204020204" pitchFamily="34" charset="-122"/>
                <a:ea typeface="微软雅黑" panose="020B0503020204020204" pitchFamily="34" charset="-122"/>
              </a:rPr>
              <a:t>:</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数据结构与算法虽然是迎娶白富美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走上人生巅峰的必备神器</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但冰冻三尺非一日之寒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数据结构与算法需要我们长时间的积</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累</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本次课程就是为大家开启积累的第一步</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14"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59225" y="2062622"/>
            <a:ext cx="2773516" cy="567463"/>
          </a:xfrm>
          <a:prstGeom prst="rect">
            <a:avLst/>
          </a:prstGeom>
        </p:spPr>
        <p:txBody>
          <a:bodyPr wrap="none">
            <a:spAutoFit/>
          </a:bodyPr>
          <a:lstStyle/>
          <a:p>
            <a:pPr>
              <a:lnSpc>
                <a:spcPct val="200000"/>
              </a:lnSpc>
              <a:buFont typeface="Wingdings" panose="05000000000000000000" pitchFamily="2" charset="2"/>
              <a:buChar char="u"/>
            </a:pPr>
            <a:r>
              <a:rPr lang="zh-CN" altLang="en-US" dirty="0"/>
              <a:t> </a:t>
            </a:r>
            <a:r>
              <a:rPr lang="zh-CN" altLang="en-US" dirty="0">
                <a:latin typeface="微软雅黑" panose="020B0503020204020204" pitchFamily="34" charset="-122"/>
                <a:ea typeface="微软雅黑" panose="020B0503020204020204" pitchFamily="34" charset="-122"/>
              </a:rPr>
              <a:t>了解什么是空间复杂度</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8.</a:t>
            </a:r>
            <a:r>
              <a:rPr lang="zh-CN" altLang="en-US" sz="2400" b="1" dirty="0">
                <a:solidFill>
                  <a:srgbClr val="595959"/>
                </a:solidFill>
                <a:latin typeface="微软雅黑" panose="020B0503020204020204" pitchFamily="34" charset="-122"/>
                <a:ea typeface="微软雅黑" panose="020B0503020204020204" pitchFamily="34" charset="-122"/>
              </a:rPr>
              <a:t>空间复杂度</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8.1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什么是空间复杂度</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 空间复杂度</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915566"/>
            <a:ext cx="2425664"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8.1</a:t>
            </a:r>
            <a:r>
              <a:rPr kumimoji="1" lang="zh-CN" altLang="en-US" dirty="0">
                <a:latin typeface="微软雅黑" panose="020B0503020204020204" pitchFamily="34" charset="-122"/>
                <a:ea typeface="微软雅黑" panose="020B0503020204020204" pitchFamily="34" charset="-122"/>
              </a:rPr>
              <a:t> 什么是空间复杂度</a:t>
            </a:r>
            <a:endParaRPr kumimoji="1" lang="zh-CN" altLang="en-US"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971600" y="1456055"/>
            <a:ext cx="4572000" cy="1015663"/>
          </a:xfrm>
          <a:prstGeom prst="rect">
            <a:avLst/>
          </a:prstGeom>
        </p:spPr>
        <p:txBody>
          <a:bodyPr>
            <a:spAutoFit/>
          </a:bodyPr>
          <a:lstStyle/>
          <a:p>
            <a:r>
              <a:rPr lang="zh-CN" altLang="en-US" sz="1200" dirty="0">
                <a:latin typeface="微软雅黑" panose="020B0503020204020204" pitchFamily="34" charset="-122"/>
                <a:ea typeface="微软雅黑" panose="020B0503020204020204" pitchFamily="34" charset="-122"/>
              </a:rPr>
              <a:t>类似于时间复杂度的讨论，一个算法的</a:t>
            </a:r>
            <a:r>
              <a:rPr lang="zh-CN" altLang="en-US" sz="1200" b="1" dirty="0">
                <a:solidFill>
                  <a:srgbClr val="FF0000"/>
                </a:solidFill>
                <a:latin typeface="微软雅黑" panose="020B0503020204020204" pitchFamily="34" charset="-122"/>
                <a:ea typeface="微软雅黑" panose="020B0503020204020204" pitchFamily="34" charset="-122"/>
              </a:rPr>
              <a:t>空间复杂度</a:t>
            </a:r>
            <a:r>
              <a:rPr lang="en-GB" altLang="zh-CN" sz="1200" b="1" dirty="0">
                <a:solidFill>
                  <a:srgbClr val="FF0000"/>
                </a:solidFill>
                <a:latin typeface="微软雅黑" panose="020B0503020204020204" pitchFamily="34" charset="-122"/>
                <a:ea typeface="微软雅黑" panose="020B0503020204020204" pitchFamily="34" charset="-122"/>
              </a:rPr>
              <a:t>S(n)</a:t>
            </a:r>
            <a:r>
              <a:rPr lang="zh-CN" altLang="en-US" sz="1200" dirty="0">
                <a:latin typeface="微软雅黑" panose="020B0503020204020204" pitchFamily="34" charset="-122"/>
                <a:ea typeface="微软雅黑" panose="020B0503020204020204" pitchFamily="34" charset="-122"/>
              </a:rPr>
              <a:t>定义为该算法所耗费的存储空间</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空间复杂度</a:t>
            </a:r>
            <a:r>
              <a:rPr lang="zh-CN" altLang="en-US" sz="1200" dirty="0">
                <a:latin typeface="微软雅黑" panose="020B0503020204020204" pitchFamily="34" charset="-122"/>
                <a:ea typeface="微软雅黑" panose="020B0503020204020204" pitchFamily="34" charset="-122"/>
              </a:rPr>
              <a:t>是对一个算法在运行过程中临时占用存储空间大小的度量</a:t>
            </a:r>
            <a:endParaRPr lang="zh-CN" altLang="en-US"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55538" y="3075806"/>
            <a:ext cx="2341726" cy="934763"/>
          </a:xfrm>
          <a:prstGeom prst="rect">
            <a:avLst/>
          </a:prstGeom>
          <a:ln>
            <a:solidFill>
              <a:schemeClr val="tx1"/>
            </a:solidFill>
          </a:ln>
        </p:spPr>
      </p:pic>
      <p:sp>
        <p:nvSpPr>
          <p:cNvPr id="7" name="文本框 6"/>
          <p:cNvSpPr txBox="1"/>
          <p:nvPr/>
        </p:nvSpPr>
        <p:spPr>
          <a:xfrm>
            <a:off x="991127" y="4043674"/>
            <a:ext cx="4900701"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中</a:t>
            </a:r>
            <a:r>
              <a:rPr kumimoji="1" lang="en-US" altLang="zh-CN" sz="1200" dirty="0">
                <a:latin typeface="微软雅黑" panose="020B0503020204020204" pitchFamily="34" charset="-122"/>
                <a:ea typeface="微软雅黑" panose="020B0503020204020204" pitchFamily="34" charset="-122"/>
              </a:rPr>
              <a:t>n</a:t>
            </a:r>
            <a:r>
              <a:rPr kumimoji="1" lang="zh-CN" altLang="en-US" sz="1200" dirty="0">
                <a:latin typeface="微软雅黑" panose="020B0503020204020204" pitchFamily="34" charset="-122"/>
                <a:ea typeface="微软雅黑" panose="020B0503020204020204" pitchFamily="34" charset="-122"/>
              </a:rPr>
              <a:t>越大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算法</a:t>
            </a:r>
            <a:r>
              <a:rPr lang="zh-CN" altLang="en-US" sz="1200" dirty="0">
                <a:latin typeface="微软雅黑" panose="020B0503020204020204" pitchFamily="34" charset="-122"/>
                <a:ea typeface="微软雅黑" panose="020B0503020204020204" pitchFamily="34" charset="-122"/>
              </a:rPr>
              <a:t>所耗费的存储空间越大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空间复杂度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S(n)</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O(n)</a:t>
            </a:r>
            <a:endParaRPr kumimoji="1" lang="en-US" altLang="zh-CN"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63171" y="2771346"/>
            <a:ext cx="582211"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栗子</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91127" y="4515966"/>
            <a:ext cx="3724096" cy="276999"/>
          </a:xfrm>
          <a:prstGeom prst="rect">
            <a:avLst/>
          </a:prstGeom>
          <a:noFill/>
        </p:spPr>
        <p:txBody>
          <a:bodyPr wrap="none" rtlCol="0">
            <a:spAutoFit/>
          </a:bodyPr>
          <a:lstStyle/>
          <a:p>
            <a:pPr fontAlgn="auto">
              <a:spcBef>
                <a:spcPts val="0"/>
              </a:spcBef>
              <a:spcAft>
                <a:spcPts val="0"/>
              </a:spcAft>
            </a:pPr>
            <a:r>
              <a:rPr lang="zh-CN" altLang="en-US" sz="1200" b="1" dirty="0">
                <a:latin typeface="微软雅黑" panose="020B0503020204020204" pitchFamily="34" charset="-122"/>
                <a:ea typeface="微软雅黑" panose="020B0503020204020204" pitchFamily="34" charset="-122"/>
              </a:rPr>
              <a:t>算法的</a:t>
            </a:r>
            <a:r>
              <a:rPr lang="zh-CN" altLang="en-US" sz="1200" b="1" dirty="0">
                <a:solidFill>
                  <a:srgbClr val="FF0000"/>
                </a:solidFill>
                <a:latin typeface="微软雅黑" panose="020B0503020204020204" pitchFamily="34" charset="-122"/>
                <a:ea typeface="微软雅黑" panose="020B0503020204020204" pitchFamily="34" charset="-122"/>
              </a:rPr>
              <a:t>时间复杂度</a:t>
            </a:r>
            <a:r>
              <a:rPr lang="zh-CN" altLang="en-US" sz="1200" b="1" dirty="0">
                <a:latin typeface="微软雅黑" panose="020B0503020204020204" pitchFamily="34" charset="-122"/>
                <a:ea typeface="微软雅黑" panose="020B0503020204020204" pitchFamily="34" charset="-122"/>
              </a:rPr>
              <a:t>和</a:t>
            </a:r>
            <a:r>
              <a:rPr lang="zh-CN" altLang="en-US" sz="1200" b="1" dirty="0">
                <a:solidFill>
                  <a:srgbClr val="FF0000"/>
                </a:solidFill>
                <a:latin typeface="微软雅黑" panose="020B0503020204020204" pitchFamily="34" charset="-122"/>
                <a:ea typeface="微软雅黑" panose="020B0503020204020204" pitchFamily="34" charset="-122"/>
              </a:rPr>
              <a:t>空间复杂度</a:t>
            </a:r>
            <a:r>
              <a:rPr lang="zh-CN" altLang="en-US" sz="1200" b="1" dirty="0">
                <a:latin typeface="微软雅黑" panose="020B0503020204020204" pitchFamily="34" charset="-122"/>
                <a:ea typeface="微软雅黑" panose="020B0503020204020204" pitchFamily="34" charset="-122"/>
              </a:rPr>
              <a:t>合称为</a:t>
            </a:r>
            <a:r>
              <a:rPr lang="zh-CN" altLang="en-US" sz="1200" b="1" dirty="0">
                <a:solidFill>
                  <a:srgbClr val="FF0000"/>
                </a:solidFill>
                <a:latin typeface="微软雅黑" panose="020B0503020204020204" pitchFamily="34" charset="-122"/>
                <a:ea typeface="微软雅黑" panose="020B0503020204020204" pitchFamily="34" charset="-122"/>
              </a:rPr>
              <a:t>算法的复杂度</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912" y="1707654"/>
            <a:ext cx="4176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solidFill>
                  <a:srgbClr val="FF0000"/>
                </a:solidFill>
                <a:latin typeface="微软雅黑" panose="020B0503020204020204" pitchFamily="34" charset="-122"/>
                <a:ea typeface="微软雅黑" panose="020B0503020204020204" pitchFamily="34" charset="-122"/>
              </a:rPr>
              <a:t>空间复杂度</a:t>
            </a:r>
            <a:r>
              <a:rPr lang="zh-CN" altLang="en-US" sz="1000" dirty="0">
                <a:latin typeface="微软雅黑" panose="020B0503020204020204" pitchFamily="34" charset="-122"/>
                <a:ea typeface="微软雅黑" panose="020B0503020204020204" pitchFamily="34" charset="-122"/>
              </a:rPr>
              <a:t>是对一个算法在运行过程中临时占用存储空间大小的量度</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b="1" dirty="0">
                <a:latin typeface="微软雅黑" panose="020B0503020204020204" pitchFamily="34" charset="-122"/>
                <a:ea typeface="微软雅黑" panose="020B0503020204020204" pitchFamily="34" charset="-122"/>
              </a:rPr>
              <a:t>算法的</a:t>
            </a:r>
            <a:r>
              <a:rPr lang="zh-CN" altLang="en-US" sz="1000" b="1" dirty="0">
                <a:solidFill>
                  <a:srgbClr val="FF0000"/>
                </a:solidFill>
                <a:latin typeface="微软雅黑" panose="020B0503020204020204" pitchFamily="34" charset="-122"/>
                <a:ea typeface="微软雅黑" panose="020B0503020204020204" pitchFamily="34" charset="-122"/>
              </a:rPr>
              <a:t>时间复杂度</a:t>
            </a:r>
            <a:r>
              <a:rPr lang="zh-CN" altLang="en-US" sz="1000" b="1" dirty="0">
                <a:latin typeface="微软雅黑" panose="020B0503020204020204" pitchFamily="34" charset="-122"/>
                <a:ea typeface="微软雅黑" panose="020B0503020204020204" pitchFamily="34" charset="-122"/>
              </a:rPr>
              <a:t>和</a:t>
            </a:r>
            <a:r>
              <a:rPr lang="zh-CN" altLang="en-US" sz="1000" b="1" dirty="0">
                <a:solidFill>
                  <a:srgbClr val="FF0000"/>
                </a:solidFill>
                <a:latin typeface="微软雅黑" panose="020B0503020204020204" pitchFamily="34" charset="-122"/>
                <a:ea typeface="微软雅黑" panose="020B0503020204020204" pitchFamily="34" charset="-122"/>
              </a:rPr>
              <a:t>空间复杂度</a:t>
            </a:r>
            <a:r>
              <a:rPr lang="zh-CN" altLang="en-US" sz="1000" b="1" dirty="0">
                <a:latin typeface="微软雅黑" panose="020B0503020204020204" pitchFamily="34" charset="-122"/>
                <a:ea typeface="微软雅黑" panose="020B0503020204020204" pitchFamily="34" charset="-122"/>
              </a:rPr>
              <a:t>合称为</a:t>
            </a:r>
            <a:r>
              <a:rPr lang="zh-CN" altLang="en-US" sz="1000" b="1" dirty="0">
                <a:solidFill>
                  <a:srgbClr val="FF0000"/>
                </a:solidFill>
                <a:latin typeface="微软雅黑" panose="020B0503020204020204" pitchFamily="34" charset="-122"/>
                <a:ea typeface="微软雅黑" panose="020B0503020204020204" pitchFamily="34" charset="-122"/>
              </a:rPr>
              <a:t>算法的复杂度</a:t>
            </a:r>
            <a:endParaRPr kumimoji="1" lang="zh-CN" altLang="en-US"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433" name="标题占位符 1"/>
          <p:cNvSpPr txBox="1"/>
          <p:nvPr/>
        </p:nvSpPr>
        <p:spPr>
          <a:xfrm>
            <a:off x="628650" y="-19050"/>
            <a:ext cx="5383213" cy="809625"/>
          </a:xfrm>
          <a:prstGeom prst="rect">
            <a:avLst/>
          </a:prstGeom>
          <a:noFill/>
          <a:ln w="9525">
            <a:noFill/>
          </a:ln>
        </p:spPr>
        <p:txBody>
          <a:bodyPr lIns="68580" tIns="34290" rIns="68580" bIns="34290" anchor="ctr" anchorCtr="0"/>
          <a:p>
            <a:pPr>
              <a:lnSpc>
                <a:spcPct val="90000"/>
              </a:lnSpc>
            </a:pPr>
            <a:r>
              <a:rPr lang="zh-CN" sz="2400" b="1">
                <a:solidFill>
                  <a:srgbClr val="595959"/>
                </a:solidFill>
                <a:latin typeface="微软雅黑" panose="020B0503020204020204" pitchFamily="34" charset="-122"/>
                <a:ea typeface="微软雅黑" panose="020B0503020204020204" pitchFamily="34" charset="-122"/>
              </a:rPr>
              <a:t>空间复杂度</a:t>
            </a:r>
            <a:endParaRPr lang="zh-CN" sz="2400" b="1">
              <a:solidFill>
                <a:srgbClr val="595959"/>
              </a:solidFill>
              <a:latin typeface="微软雅黑" panose="020B0503020204020204" pitchFamily="34" charset="-122"/>
              <a:ea typeface="微软雅黑" panose="020B0503020204020204" pitchFamily="34" charset="-122"/>
            </a:endParaRPr>
          </a:p>
        </p:txBody>
      </p:sp>
      <p:grpSp>
        <p:nvGrpSpPr>
          <p:cNvPr id="18435" name="组合 8"/>
          <p:cNvGrpSpPr/>
          <p:nvPr/>
        </p:nvGrpSpPr>
        <p:grpSpPr>
          <a:xfrm>
            <a:off x="539750" y="915670"/>
            <a:ext cx="6330950" cy="3460750"/>
            <a:chOff x="978494" y="1682720"/>
            <a:chExt cx="6329809" cy="3460148"/>
          </a:xfrm>
        </p:grpSpPr>
        <p:sp>
          <p:nvSpPr>
            <p:cNvPr id="11" name="矩形 10"/>
            <p:cNvSpPr/>
            <p:nvPr/>
          </p:nvSpPr>
          <p:spPr>
            <a:xfrm>
              <a:off x="978494" y="1682720"/>
              <a:ext cx="6329809" cy="3460148"/>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7" name="TextBox 15"/>
            <p:cNvSpPr txBox="1"/>
            <p:nvPr/>
          </p:nvSpPr>
          <p:spPr>
            <a:xfrm>
              <a:off x="1114994" y="1708116"/>
              <a:ext cx="4609269" cy="1706583"/>
            </a:xfrm>
            <a:prstGeom prst="rect">
              <a:avLst/>
            </a:prstGeom>
            <a:noFill/>
            <a:ln w="9525">
              <a:noFill/>
            </a:ln>
          </p:spPr>
          <p:txBody>
            <a:bodyPr anchor="t" anchorCtr="0">
              <a:spAutoFit/>
            </a:bodyPr>
            <a:p>
              <a:pPr>
                <a:lnSpc>
                  <a:spcPct val="150000"/>
                </a:lnSpc>
              </a:pPr>
              <a:r>
                <a:rPr sz="1000">
                  <a:latin typeface="Courier New" panose="02070309020205020404" pitchFamily="49" charset="0"/>
                  <a:ea typeface="宋体" panose="02010600030101010101" pitchFamily="2" charset="-122"/>
                </a:rPr>
                <a:t>def print(n):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l = []</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i in range(n):</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l.append(i*2)</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for j in range(100):</a:t>
              </a:r>
              <a:endParaRPr sz="1000">
                <a:latin typeface="Courier New" panose="02070309020205020404" pitchFamily="49" charset="0"/>
                <a:ea typeface="宋体" panose="02010600030101010101" pitchFamily="2" charset="-122"/>
              </a:endParaRPr>
            </a:p>
            <a:p>
              <a:pPr>
                <a:lnSpc>
                  <a:spcPct val="150000"/>
                </a:lnSpc>
              </a:pPr>
              <a:r>
                <a:rPr sz="1000">
                  <a:latin typeface="Courier New" panose="02070309020205020404" pitchFamily="49" charset="0"/>
                  <a:ea typeface="宋体" panose="02010600030101010101" pitchFamily="2" charset="-122"/>
                </a:rPr>
                <a:t>        l.append(j*3)</a:t>
              </a:r>
              <a:endParaRPr sz="1000">
                <a:latin typeface="Courier New" panose="02070309020205020404" pitchFamily="49" charset="0"/>
                <a:ea typeface="宋体" panose="02010600030101010101" pitchFamily="2" charset="-122"/>
              </a:endParaRPr>
            </a:p>
          </p:txBody>
        </p:sp>
      </p:gr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数据结构的概念</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顺序表存储方式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2239" y="1770471"/>
            <a:ext cx="3251211" cy="1116781"/>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知道什么是数据结构</a:t>
            </a:r>
            <a:endParaRPr lang="en-US" altLang="zh-CN"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知道数据结构和算法的关系</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9.</a:t>
            </a:r>
            <a:r>
              <a:rPr lang="zh-CN" altLang="en-US" sz="2400" b="1" dirty="0">
                <a:solidFill>
                  <a:srgbClr val="595959"/>
                </a:solidFill>
                <a:latin typeface="微软雅黑" panose="020B0503020204020204" pitchFamily="34" charset="-122"/>
                <a:ea typeface="微软雅黑" panose="020B0503020204020204" pitchFamily="34" charset="-122"/>
              </a:rPr>
              <a:t>数据结构的概念</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9.1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数据结构的作用是什么</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a:t>
            </a:r>
            <a:endPar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19483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数据结构的作用</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83682" y="1759262"/>
            <a:ext cx="7288790" cy="461665"/>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数据结构</a:t>
            </a:r>
            <a:r>
              <a:rPr lang="zh-CN" altLang="en-US" sz="1200" dirty="0">
                <a:latin typeface="微软雅黑" panose="020B0503020204020204" pitchFamily="34" charset="-122"/>
                <a:ea typeface="微软雅黑" panose="020B0503020204020204" pitchFamily="34" charset="-122"/>
              </a:rPr>
              <a:t>是</a:t>
            </a:r>
            <a:r>
              <a:rPr lang="zh-CN" altLang="en-US" sz="1200" dirty="0">
                <a:solidFill>
                  <a:srgbClr val="FF0000"/>
                </a:solidFill>
                <a:latin typeface="微软雅黑" panose="020B0503020204020204" pitchFamily="34" charset="-122"/>
                <a:ea typeface="微软雅黑" panose="020B0503020204020204" pitchFamily="34" charset="-122"/>
              </a:rPr>
              <a:t>存储、组织数据</a:t>
            </a:r>
            <a:r>
              <a:rPr lang="zh-CN" altLang="en-US" sz="1200" dirty="0">
                <a:latin typeface="微软雅黑" panose="020B0503020204020204" pitchFamily="34" charset="-122"/>
                <a:ea typeface="微软雅黑" panose="020B0503020204020204" pitchFamily="34" charset="-122"/>
              </a:rPr>
              <a:t>的方式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数据结构</a:t>
            </a:r>
            <a:r>
              <a:rPr lang="zh-CN" altLang="en-US" sz="1200" dirty="0">
                <a:latin typeface="微软雅黑" panose="020B0503020204020204" pitchFamily="34" charset="-122"/>
                <a:ea typeface="微软雅黑" panose="020B0503020204020204" pitchFamily="34" charset="-122"/>
              </a:rPr>
              <a:t>是指相互之间存在一种或多种特定关系的</a:t>
            </a:r>
            <a:r>
              <a:rPr lang="zh-CN" altLang="en-US" sz="1200" dirty="0">
                <a:solidFill>
                  <a:srgbClr val="FF0000"/>
                </a:solidFill>
                <a:latin typeface="微软雅黑" panose="020B0503020204020204" pitchFamily="34" charset="-122"/>
                <a:ea typeface="微软雅黑" panose="020B0503020204020204" pitchFamily="34" charset="-122"/>
              </a:rPr>
              <a:t>数据元素的集合</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通常情况下，精心选择的数据结构可以带来更高的运行或者存储</a:t>
            </a:r>
            <a:r>
              <a:rPr lang="zh-CN" altLang="en-US" sz="1200" dirty="0">
                <a:solidFill>
                  <a:srgbClr val="FF0000"/>
                </a:solidFill>
                <a:latin typeface="微软雅黑" panose="020B0503020204020204" pitchFamily="34" charset="-122"/>
                <a:ea typeface="微软雅黑" panose="020B0503020204020204" pitchFamily="34" charset="-122"/>
              </a:rPr>
              <a:t>效率</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数据结构往往同高效的</a:t>
            </a:r>
            <a:r>
              <a:rPr lang="zh-CN" altLang="en-US" sz="1200" dirty="0">
                <a:solidFill>
                  <a:srgbClr val="FF0000"/>
                </a:solidFill>
                <a:latin typeface="微软雅黑" panose="020B0503020204020204" pitchFamily="34" charset="-122"/>
                <a:ea typeface="微软雅黑" panose="020B0503020204020204" pitchFamily="34" charset="-122"/>
              </a:rPr>
              <a:t>算法</a:t>
            </a:r>
            <a:r>
              <a:rPr lang="zh-CN" altLang="en-US" sz="1200" dirty="0">
                <a:latin typeface="微软雅黑" panose="020B0503020204020204" pitchFamily="34" charset="-122"/>
                <a:ea typeface="微软雅黑" panose="020B0503020204020204" pitchFamily="34" charset="-122"/>
              </a:rPr>
              <a:t>有关</a:t>
            </a:r>
            <a:endParaRPr kumimoji="1" lang="zh-CN" altLang="en-US"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83682" y="2958970"/>
            <a:ext cx="837089"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举个栗子</a:t>
            </a:r>
            <a:r>
              <a:rPr kumimoji="1" lang="en-US" altLang="zh-CN" sz="1200" b="1" dirty="0">
                <a:solidFill>
                  <a:srgbClr val="FF0000"/>
                </a:solidFill>
                <a:latin typeface="微软雅黑" panose="020B0503020204020204" pitchFamily="34" charset="-122"/>
                <a:ea typeface="微软雅黑" panose="020B0503020204020204" pitchFamily="34" charset="-122"/>
              </a:rPr>
              <a:t>:</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27698" y="3235969"/>
            <a:ext cx="481477" cy="420847"/>
          </a:xfrm>
          <a:prstGeom prst="rect">
            <a:avLst/>
          </a:prstGeom>
          <a:ln w="3175">
            <a:solidFill>
              <a:schemeClr val="tx1"/>
            </a:solidFill>
          </a:ln>
        </p:spPr>
      </p:pic>
      <p:sp>
        <p:nvSpPr>
          <p:cNvPr id="7" name="文本框 6"/>
          <p:cNvSpPr txBox="1"/>
          <p:nvPr/>
        </p:nvSpPr>
        <p:spPr>
          <a:xfrm>
            <a:off x="1677901" y="3291830"/>
            <a:ext cx="2582758"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我们希望存贮一个 </a:t>
            </a:r>
            <a:r>
              <a:rPr kumimoji="1" lang="zh-CN" altLang="en-US" sz="1200" dirty="0">
                <a:solidFill>
                  <a:srgbClr val="FF0000"/>
                </a:solidFill>
                <a:latin typeface="微软雅黑" panose="020B0503020204020204" pitchFamily="34" charset="-122"/>
                <a:ea typeface="微软雅黑" panose="020B0503020204020204" pitchFamily="34" charset="-122"/>
              </a:rPr>
              <a:t>班级的学员信息</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19483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1.1</a:t>
            </a:r>
            <a:r>
              <a:rPr kumimoji="1" lang="zh-CN" altLang="en-US" dirty="0">
                <a:latin typeface="微软雅黑" panose="020B0503020204020204" pitchFamily="34" charset="-122"/>
                <a:ea typeface="微软雅黑" panose="020B0503020204020204" pitchFamily="34" charset="-122"/>
              </a:rPr>
              <a:t> 数据结构的作用</a:t>
            </a:r>
            <a:endParaRPr kumimoji="1"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40488" y="1518727"/>
            <a:ext cx="1245854"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存储方式</a:t>
            </a:r>
            <a:r>
              <a:rPr kumimoji="1" lang="en-US" altLang="zh-CN" sz="1200" b="1" dirty="0">
                <a:latin typeface="微软雅黑" panose="020B0503020204020204" pitchFamily="34" charset="-122"/>
                <a:ea typeface="微软雅黑" panose="020B0503020204020204" pitchFamily="34" charset="-122"/>
              </a:rPr>
              <a:t>1:</a:t>
            </a:r>
            <a:r>
              <a:rPr kumimoji="1" lang="zh-CN" altLang="en-US" sz="1200" b="1" dirty="0">
                <a:latin typeface="微软雅黑" panose="020B0503020204020204" pitchFamily="34" charset="-122"/>
                <a:ea typeface="微软雅黑" panose="020B0503020204020204" pitchFamily="34" charset="-122"/>
              </a:rPr>
              <a:t>列表</a:t>
            </a:r>
            <a:endParaRPr kumimoji="1"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788024" y="1488702"/>
            <a:ext cx="1245854"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存储方式</a:t>
            </a:r>
            <a:r>
              <a:rPr kumimoji="1" lang="en-US" altLang="zh-CN" sz="1200" b="1" dirty="0">
                <a:latin typeface="微软雅黑" panose="020B0503020204020204" pitchFamily="34" charset="-122"/>
                <a:ea typeface="微软雅黑" panose="020B0503020204020204" pitchFamily="34" charset="-122"/>
              </a:rPr>
              <a:t>2:</a:t>
            </a:r>
            <a:r>
              <a:rPr kumimoji="1" lang="zh-CN" altLang="en-US" sz="1200" b="1" dirty="0">
                <a:latin typeface="微软雅黑" panose="020B0503020204020204" pitchFamily="34" charset="-122"/>
                <a:ea typeface="微软雅黑" panose="020B0503020204020204" pitchFamily="34" charset="-122"/>
              </a:rPr>
              <a:t>字典</a:t>
            </a:r>
            <a:endParaRPr kumimoji="1" lang="zh-CN" altLang="en-US" sz="12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16860" y="2551328"/>
            <a:ext cx="1298753"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查找学员</a:t>
            </a:r>
            <a:r>
              <a:rPr kumimoji="1" lang="zh-CN" altLang="en-US" sz="1200" b="1" dirty="0">
                <a:solidFill>
                  <a:srgbClr val="FF0000"/>
                </a:solidFill>
                <a:latin typeface="微软雅黑" panose="020B0503020204020204" pitchFamily="34" charset="-122"/>
                <a:ea typeface="微软雅黑" panose="020B0503020204020204" pitchFamily="34" charset="-122"/>
              </a:rPr>
              <a:t>钢铁侠</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1022836" y="1768278"/>
            <a:ext cx="2829084" cy="716960"/>
          </a:xfrm>
          <a:prstGeom prst="rect">
            <a:avLst/>
          </a:prstGeom>
          <a:ln>
            <a:solidFill>
              <a:schemeClr val="tx1"/>
            </a:solidFill>
          </a:ln>
        </p:spPr>
      </p:pic>
      <p:pic>
        <p:nvPicPr>
          <p:cNvPr id="16" name="图片 15"/>
          <p:cNvPicPr>
            <a:picLocks noChangeAspect="1"/>
          </p:cNvPicPr>
          <p:nvPr/>
        </p:nvPicPr>
        <p:blipFill>
          <a:blip r:embed="rId2"/>
          <a:stretch>
            <a:fillRect/>
          </a:stretch>
        </p:blipFill>
        <p:spPr>
          <a:xfrm>
            <a:off x="4860032" y="1768277"/>
            <a:ext cx="3096344" cy="681548"/>
          </a:xfrm>
          <a:prstGeom prst="rect">
            <a:avLst/>
          </a:prstGeom>
          <a:ln>
            <a:solidFill>
              <a:schemeClr val="tx1"/>
            </a:solidFill>
          </a:ln>
        </p:spPr>
      </p:pic>
      <p:pic>
        <p:nvPicPr>
          <p:cNvPr id="17" name="图片 16"/>
          <p:cNvPicPr>
            <a:picLocks noChangeAspect="1"/>
          </p:cNvPicPr>
          <p:nvPr/>
        </p:nvPicPr>
        <p:blipFill>
          <a:blip r:embed="rId3"/>
          <a:stretch>
            <a:fillRect/>
          </a:stretch>
        </p:blipFill>
        <p:spPr>
          <a:xfrm>
            <a:off x="1022836" y="2787025"/>
            <a:ext cx="2856692" cy="597913"/>
          </a:xfrm>
          <a:prstGeom prst="rect">
            <a:avLst/>
          </a:prstGeom>
          <a:ln>
            <a:solidFill>
              <a:schemeClr val="tx1"/>
            </a:solidFill>
          </a:ln>
        </p:spPr>
      </p:pic>
      <p:sp>
        <p:nvSpPr>
          <p:cNvPr id="18" name="文本框 17"/>
          <p:cNvSpPr txBox="1"/>
          <p:nvPr/>
        </p:nvSpPr>
        <p:spPr>
          <a:xfrm>
            <a:off x="4788024" y="2551327"/>
            <a:ext cx="1298753"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查找学员</a:t>
            </a:r>
            <a:r>
              <a:rPr kumimoji="1" lang="zh-CN" altLang="en-US" sz="1200" b="1" dirty="0">
                <a:solidFill>
                  <a:srgbClr val="FF0000"/>
                </a:solidFill>
                <a:latin typeface="微软雅黑" panose="020B0503020204020204" pitchFamily="34" charset="-122"/>
                <a:ea typeface="微软雅黑" panose="020B0503020204020204" pitchFamily="34" charset="-122"/>
              </a:rPr>
              <a:t>钢铁侠</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4860032" y="2787025"/>
            <a:ext cx="3024336" cy="507581"/>
          </a:xfrm>
          <a:prstGeom prst="rect">
            <a:avLst/>
          </a:prstGeom>
          <a:ln>
            <a:solidFill>
              <a:schemeClr val="tx1"/>
            </a:solidFill>
          </a:ln>
        </p:spPr>
      </p:pic>
      <p:sp>
        <p:nvSpPr>
          <p:cNvPr id="9" name="文本框 8"/>
          <p:cNvSpPr txBox="1"/>
          <p:nvPr/>
        </p:nvSpPr>
        <p:spPr>
          <a:xfrm>
            <a:off x="940488" y="3518195"/>
            <a:ext cx="1435008"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时间复杂度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O(n)</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788024" y="3493299"/>
            <a:ext cx="1435008" cy="276999"/>
          </a:xfrm>
          <a:prstGeom prst="rect">
            <a:avLst/>
          </a:prstGeom>
          <a:noFill/>
        </p:spPr>
        <p:txBody>
          <a:bodyPr wrap="none" rtlCol="0">
            <a:spAutoFit/>
          </a:bodyPr>
          <a:lstStyle/>
          <a:p>
            <a:pPr algn="l"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时间复杂度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a:t>
            </a:r>
            <a:r>
              <a:rPr kumimoji="1" lang="en-US" altLang="zh-CN" sz="1200" b="1" dirty="0">
                <a:solidFill>
                  <a:srgbClr val="FF0000"/>
                </a:solidFill>
                <a:latin typeface="微软雅黑" panose="020B0503020204020204" pitchFamily="34" charset="-122"/>
                <a:ea typeface="微软雅黑" panose="020B0503020204020204" pitchFamily="34" charset="-122"/>
              </a:rPr>
              <a:t>O(1)</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41308" y="4245991"/>
            <a:ext cx="5054589"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由此我们可以看出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zh-CN" altLang="en-US" sz="1200" dirty="0">
                <a:solidFill>
                  <a:srgbClr val="FF0000"/>
                </a:solidFill>
                <a:latin typeface="微软雅黑" panose="020B0503020204020204" pitchFamily="34" charset="-122"/>
                <a:ea typeface="微软雅黑" panose="020B0503020204020204" pitchFamily="34" charset="-122"/>
              </a:rPr>
              <a:t>相同</a:t>
            </a:r>
            <a:r>
              <a:rPr kumimoji="1" lang="zh-CN" altLang="en-US" sz="1200" dirty="0">
                <a:latin typeface="微软雅黑" panose="020B0503020204020204" pitchFamily="34" charset="-122"/>
                <a:ea typeface="微软雅黑" panose="020B0503020204020204" pitchFamily="34" charset="-122"/>
              </a:rPr>
              <a:t>的数据用</a:t>
            </a:r>
            <a:r>
              <a:rPr kumimoji="1" lang="zh-CN" altLang="en-US" sz="1200" dirty="0">
                <a:solidFill>
                  <a:srgbClr val="FF0000"/>
                </a:solidFill>
                <a:latin typeface="微软雅黑" panose="020B0503020204020204" pitchFamily="34" charset="-122"/>
                <a:ea typeface="微软雅黑" panose="020B0503020204020204" pitchFamily="34" charset="-122"/>
              </a:rPr>
              <a:t>不同</a:t>
            </a:r>
            <a:r>
              <a:rPr kumimoji="1" lang="zh-CN" altLang="en-US" sz="1200" dirty="0">
                <a:latin typeface="微软雅黑" panose="020B0503020204020204" pitchFamily="34" charset="-122"/>
                <a:ea typeface="微软雅黑" panose="020B0503020204020204" pitchFamily="34" charset="-122"/>
              </a:rPr>
              <a:t>的方式也就不同的</a:t>
            </a:r>
            <a:r>
              <a:rPr kumimoji="1" lang="zh-CN" altLang="en-US" sz="1200" dirty="0">
                <a:solidFill>
                  <a:srgbClr val="FF0000"/>
                </a:solidFill>
                <a:latin typeface="微软雅黑" panose="020B0503020204020204" pitchFamily="34" charset="-122"/>
                <a:ea typeface="微软雅黑" panose="020B0503020204020204" pitchFamily="34" charset="-122"/>
              </a:rPr>
              <a:t>数据结构</a:t>
            </a:r>
            <a:r>
              <a:rPr kumimoji="1" lang="zh-CN" altLang="en-US" sz="1200" dirty="0">
                <a:latin typeface="微软雅黑" panose="020B0503020204020204" pitchFamily="34" charset="-122"/>
                <a:ea typeface="微软雅黑" panose="020B0503020204020204" pitchFamily="34" charset="-122"/>
              </a:rPr>
              <a:t>存储 </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那么带来的</a:t>
            </a:r>
            <a:r>
              <a:rPr lang="zh-CN" altLang="en-US" sz="1200" dirty="0">
                <a:latin typeface="微软雅黑" panose="020B0503020204020204" pitchFamily="34" charset="-122"/>
                <a:ea typeface="微软雅黑" panose="020B0503020204020204" pitchFamily="34" charset="-122"/>
              </a:rPr>
              <a:t>运行或者存储</a:t>
            </a:r>
            <a:r>
              <a:rPr lang="zh-CN" altLang="en-US" sz="1200" dirty="0">
                <a:solidFill>
                  <a:srgbClr val="FF0000"/>
                </a:solidFill>
                <a:latin typeface="微软雅黑" panose="020B0503020204020204" pitchFamily="34" charset="-122"/>
                <a:ea typeface="微软雅黑" panose="020B0503020204020204" pitchFamily="34" charset="-122"/>
              </a:rPr>
              <a:t>效率</a:t>
            </a:r>
            <a:r>
              <a:rPr lang="zh-CN" altLang="en-US" sz="1200" dirty="0">
                <a:latin typeface="微软雅黑" panose="020B0503020204020204" pitchFamily="34" charset="-122"/>
                <a:ea typeface="微软雅黑" panose="020B0503020204020204" pitchFamily="34" charset="-122"/>
              </a:rPr>
              <a:t>是不同的</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8" grpId="0"/>
      <p:bldP spid="9" grpId="0"/>
      <p:bldP spid="1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274982"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什么是数据结构</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635646"/>
            <a:ext cx="1303562" cy="646331"/>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数据结构与算法</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①数据结构</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②算法</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99137" y="2588462"/>
            <a:ext cx="10187404" cy="1754326"/>
          </a:xfrm>
          <a:prstGeom prst="rect">
            <a:avLst/>
          </a:prstGeom>
          <a:noFill/>
        </p:spPr>
        <p:txBody>
          <a:bodyPr wrap="none" rtlCol="0">
            <a:spAutoFit/>
          </a:bodyPr>
          <a:lstStyle/>
          <a:p>
            <a:pPr latinLnBrk="1"/>
            <a:r>
              <a:rPr lang="zh-CN" altLang="en-US" sz="1200" dirty="0">
                <a:latin typeface="微软雅黑" panose="020B0503020204020204" pitchFamily="34" charset="-122"/>
                <a:ea typeface="微软雅黑" panose="020B0503020204020204" pitchFamily="34" charset="-122"/>
              </a:rPr>
              <a:t>数据结构</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latinLnBrk="1"/>
            <a:r>
              <a:rPr lang="zh-CN" altLang="zh-CN" sz="1200" dirty="0">
                <a:solidFill>
                  <a:srgbClr val="FF0000"/>
                </a:solidFill>
                <a:latin typeface="微软雅黑" panose="020B0503020204020204" pitchFamily="34" charset="-122"/>
                <a:ea typeface="微软雅黑" panose="020B0503020204020204" pitchFamily="34" charset="-122"/>
              </a:rPr>
              <a:t>存储、组织数据的方式</a:t>
            </a:r>
            <a:endParaRPr lang="zh-CN" altLang="zh-CN" sz="1200" dirty="0">
              <a:solidFill>
                <a:srgbClr val="FF0000"/>
              </a:solidFill>
              <a:latin typeface="微软雅黑" panose="020B0503020204020204" pitchFamily="34" charset="-122"/>
              <a:ea typeface="微软雅黑" panose="020B0503020204020204" pitchFamily="34" charset="-122"/>
            </a:endParaRPr>
          </a:p>
          <a:p>
            <a:pPr latinLnBrk="1"/>
            <a:endParaRPr lang="en-US" altLang="zh-CN" sz="1200"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数据的种类有很多：字符串、整数、浮点</a:t>
            </a:r>
            <a:r>
              <a:rPr lang="en-US" altLang="zh-CN"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latinLnBrk="1"/>
            <a:r>
              <a:rPr lang="zh-CN" altLang="en-US" sz="1200" dirty="0">
                <a:latin typeface="微软雅黑" panose="020B0503020204020204" pitchFamily="34" charset="-122"/>
                <a:ea typeface="微软雅黑" panose="020B0503020204020204" pitchFamily="34" charset="-122"/>
              </a:rPr>
              <a:t>同样的数据不同的</a:t>
            </a:r>
            <a:r>
              <a:rPr lang="zh-CN" altLang="zh-CN" sz="1200" dirty="0">
                <a:solidFill>
                  <a:srgbClr val="FF0000"/>
                </a:solidFill>
                <a:latin typeface="微软雅黑" panose="020B0503020204020204" pitchFamily="34" charset="-122"/>
                <a:ea typeface="微软雅黑" panose="020B0503020204020204" pitchFamily="34" charset="-122"/>
              </a:rPr>
              <a:t>组织方式</a:t>
            </a:r>
            <a:r>
              <a:rPr lang="zh-CN" altLang="en-US" sz="1200" dirty="0">
                <a:latin typeface="微软雅黑" panose="020B0503020204020204" pitchFamily="34" charset="-122"/>
                <a:ea typeface="微软雅黑" panose="020B0503020204020204" pitchFamily="34" charset="-122"/>
              </a:rPr>
              <a:t>就是数据结构</a:t>
            </a:r>
            <a:endParaRPr lang="zh-CN" altLang="zh-CN" sz="1200" dirty="0">
              <a:latin typeface="微软雅黑" panose="020B0503020204020204" pitchFamily="34" charset="-122"/>
              <a:ea typeface="微软雅黑" panose="020B0503020204020204" pitchFamily="34" charset="-122"/>
            </a:endParaRPr>
          </a:p>
          <a:p>
            <a:pPr latinLnBrk="1"/>
            <a:r>
              <a:rPr lang="en-US" altLang="zh-CN" sz="1200" dirty="0">
                <a:latin typeface="微软雅黑" panose="020B0503020204020204" pitchFamily="34" charset="-122"/>
                <a:ea typeface="微软雅黑" panose="020B0503020204020204" pitchFamily="34" charset="-122"/>
              </a:rPr>
              <a:t> </a:t>
            </a:r>
            <a:endParaRPr lang="zh-CN" altLang="zh-CN" sz="1200"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列表方式：</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字典方式</a:t>
            </a:r>
            <a:r>
              <a:rPr lang="en-US" altLang="zh-CN" sz="1200" dirty="0">
                <a:latin typeface="微软雅黑" panose="020B0503020204020204" pitchFamily="34" charset="-122"/>
                <a:ea typeface="微软雅黑" panose="020B0503020204020204" pitchFamily="34" charset="-122"/>
              </a:rPr>
              <a:t>:						</a:t>
            </a:r>
            <a:r>
              <a:rPr lang="zh-CN" altLang="zh-CN" sz="1200" dirty="0">
                <a:latin typeface="微软雅黑" panose="020B0503020204020204" pitchFamily="34" charset="-122"/>
                <a:ea typeface="微软雅黑" panose="020B0503020204020204" pitchFamily="34" charset="-122"/>
              </a:rPr>
              <a:t>字典方式：</a:t>
            </a:r>
            <a:endParaRPr lang="zh-CN" altLang="zh-CN" sz="1200" dirty="0">
              <a:latin typeface="微软雅黑" panose="020B0503020204020204" pitchFamily="34" charset="-122"/>
              <a:ea typeface="微软雅黑" panose="020B0503020204020204" pitchFamily="34" charset="-122"/>
            </a:endParaRPr>
          </a:p>
          <a:p>
            <a:pPr latinLnBrk="1"/>
            <a:r>
              <a:rPr lang="en-US" altLang="zh-CN"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老王</a:t>
            </a:r>
            <a:r>
              <a:rPr lang="en-US" altLang="zh-CN" sz="1200" dirty="0">
                <a:latin typeface="微软雅黑" panose="020B0503020204020204" pitchFamily="34" charset="-122"/>
                <a:ea typeface="微软雅黑" panose="020B0503020204020204" pitchFamily="34" charset="-122"/>
              </a:rPr>
              <a:t>,18,</a:t>
            </a:r>
            <a:r>
              <a:rPr lang="zh-CN" altLang="zh-CN" sz="1200" dirty="0">
                <a:latin typeface="微软雅黑" panose="020B0503020204020204" pitchFamily="34" charset="-122"/>
                <a:ea typeface="微软雅黑" panose="020B0503020204020204" pitchFamily="34" charset="-122"/>
              </a:rPr>
              <a:t>男</a:t>
            </a:r>
            <a:r>
              <a:rPr lang="en-US" altLang="zh-CN" sz="1200" dirty="0">
                <a:latin typeface="微软雅黑" panose="020B0503020204020204" pitchFamily="34" charset="-122"/>
                <a:ea typeface="微软雅黑" panose="020B0503020204020204" pitchFamily="34" charset="-122"/>
              </a:rPr>
              <a:t>]				{name:"</a:t>
            </a:r>
            <a:r>
              <a:rPr lang="zh-CN" altLang="zh-CN" sz="1200" dirty="0">
                <a:latin typeface="微软雅黑" panose="020B0503020204020204" pitchFamily="34" charset="-122"/>
                <a:ea typeface="微软雅黑" panose="020B0503020204020204" pitchFamily="34" charset="-122"/>
              </a:rPr>
              <a:t>老王</a:t>
            </a:r>
            <a:r>
              <a:rPr lang="en-US" altLang="zh-CN" sz="1200" dirty="0">
                <a:latin typeface="微软雅黑" panose="020B0503020204020204" pitchFamily="34" charset="-122"/>
                <a:ea typeface="微软雅黑" panose="020B0503020204020204" pitchFamily="34" charset="-122"/>
              </a:rPr>
              <a:t>",age:18,sex:"</a:t>
            </a:r>
            <a:r>
              <a:rPr lang="zh-CN" altLang="zh-CN" sz="1200" dirty="0">
                <a:latin typeface="微软雅黑" panose="020B0503020204020204" pitchFamily="34" charset="-122"/>
                <a:ea typeface="微软雅黑" panose="020B0503020204020204" pitchFamily="34" charset="-122"/>
              </a:rPr>
              <a:t>男</a:t>
            </a:r>
            <a:r>
              <a:rPr lang="en-US" altLang="zh-CN"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算法与数据结构的区别</a:t>
            </a:r>
            <a:endParaRPr kumimoji="1"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63841" y="2139702"/>
            <a:ext cx="5109091" cy="120032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数据结构</a:t>
            </a:r>
            <a:r>
              <a:rPr lang="zh-CN" altLang="en-US" sz="1200" dirty="0">
                <a:latin typeface="微软雅黑" panose="020B0503020204020204" pitchFamily="34" charset="-122"/>
                <a:ea typeface="微软雅黑" panose="020B0503020204020204" pitchFamily="34" charset="-122"/>
              </a:rPr>
              <a:t>只是</a:t>
            </a:r>
            <a:r>
              <a:rPr lang="zh-CN" altLang="en-US" sz="1200" dirty="0">
                <a:solidFill>
                  <a:srgbClr val="FF0000"/>
                </a:solidFill>
                <a:latin typeface="微软雅黑" panose="020B0503020204020204" pitchFamily="34" charset="-122"/>
                <a:ea typeface="微软雅黑" panose="020B0503020204020204" pitchFamily="34" charset="-122"/>
              </a:rPr>
              <a:t>静态</a:t>
            </a:r>
            <a:r>
              <a:rPr lang="zh-CN" altLang="en-US" sz="1200" dirty="0">
                <a:latin typeface="微软雅黑" panose="020B0503020204020204" pitchFamily="34" charset="-122"/>
                <a:ea typeface="微软雅黑" panose="020B0503020204020204" pitchFamily="34" charset="-122"/>
              </a:rPr>
              <a:t>的描述了数据元素之间的</a:t>
            </a:r>
            <a:r>
              <a:rPr lang="zh-CN" altLang="en-US" sz="1200" dirty="0">
                <a:solidFill>
                  <a:srgbClr val="FF0000"/>
                </a:solidFill>
                <a:latin typeface="微软雅黑" panose="020B0503020204020204" pitchFamily="34" charset="-122"/>
                <a:ea typeface="微软雅黑" panose="020B0503020204020204" pitchFamily="34" charset="-122"/>
              </a:rPr>
              <a:t>关系</a:t>
            </a:r>
            <a:endParaRPr lang="zh-CN" altLang="en-US"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高效的程序</a:t>
            </a:r>
            <a:r>
              <a:rPr lang="zh-CN" altLang="en-US" sz="1200" dirty="0">
                <a:latin typeface="微软雅黑" panose="020B0503020204020204" pitchFamily="34" charset="-122"/>
                <a:ea typeface="微软雅黑" panose="020B0503020204020204" pitchFamily="34" charset="-122"/>
              </a:rPr>
              <a:t>需要在数据结构的基础上设计和选择</a:t>
            </a:r>
            <a:r>
              <a:rPr lang="zh-CN" altLang="en-US" sz="1200" dirty="0">
                <a:solidFill>
                  <a:srgbClr val="FF0000"/>
                </a:solidFill>
                <a:latin typeface="微软雅黑" panose="020B0503020204020204" pitchFamily="34" charset="-122"/>
                <a:ea typeface="微软雅黑" panose="020B0503020204020204" pitchFamily="34" charset="-122"/>
              </a:rPr>
              <a:t>算法</a:t>
            </a:r>
            <a:endParaRPr lang="en-US" altLang="zh-CN" sz="1200" dirty="0">
              <a:solidFill>
                <a:srgbClr val="FF0000"/>
              </a:solidFill>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r>
              <a:rPr lang="zh-CN" altLang="en-US" sz="1200" b="1" dirty="0">
                <a:solidFill>
                  <a:srgbClr val="FF0000"/>
                </a:solidFill>
                <a:latin typeface="微软雅黑" panose="020B0503020204020204" pitchFamily="34" charset="-122"/>
                <a:ea typeface="微软雅黑" panose="020B0503020204020204" pitchFamily="34" charset="-122"/>
              </a:rPr>
              <a:t>算法</a:t>
            </a:r>
            <a:r>
              <a:rPr lang="zh-CN" altLang="en-US" sz="1200" b="1" dirty="0">
                <a:latin typeface="微软雅黑" panose="020B0503020204020204" pitchFamily="34" charset="-122"/>
                <a:ea typeface="微软雅黑" panose="020B0503020204020204" pitchFamily="34" charset="-122"/>
              </a:rPr>
              <a:t>是为了</a:t>
            </a:r>
            <a:r>
              <a:rPr lang="zh-CN" altLang="en-US" sz="1200" b="1" dirty="0">
                <a:solidFill>
                  <a:srgbClr val="FF0000"/>
                </a:solidFill>
                <a:latin typeface="微软雅黑" panose="020B0503020204020204" pitchFamily="34" charset="-122"/>
                <a:ea typeface="微软雅黑" panose="020B0503020204020204" pitchFamily="34" charset="-122"/>
              </a:rPr>
              <a:t>解决实际问题</a:t>
            </a:r>
            <a:r>
              <a:rPr lang="zh-CN" altLang="en-US" sz="1200" b="1" dirty="0">
                <a:latin typeface="微软雅黑" panose="020B0503020204020204" pitchFamily="34" charset="-122"/>
                <a:ea typeface="微软雅黑" panose="020B0503020204020204" pitchFamily="34" charset="-122"/>
              </a:rPr>
              <a:t>而设计的，</a:t>
            </a:r>
            <a:r>
              <a:rPr lang="zh-CN" altLang="en-US" sz="1200" b="1" dirty="0">
                <a:solidFill>
                  <a:srgbClr val="FF0000"/>
                </a:solidFill>
                <a:latin typeface="微软雅黑" panose="020B0503020204020204" pitchFamily="34" charset="-122"/>
                <a:ea typeface="微软雅黑" panose="020B0503020204020204" pitchFamily="34" charset="-122"/>
              </a:rPr>
              <a:t>数据结构</a:t>
            </a:r>
            <a:r>
              <a:rPr lang="zh-CN" altLang="en-US" sz="1200" b="1" dirty="0">
                <a:latin typeface="微软雅黑" panose="020B0503020204020204" pitchFamily="34" charset="-122"/>
                <a:ea typeface="微软雅黑" panose="020B0503020204020204" pitchFamily="34" charset="-122"/>
              </a:rPr>
              <a:t>是算法需要处理问题的</a:t>
            </a:r>
            <a:r>
              <a:rPr lang="zh-CN" altLang="en-US" sz="1200" b="1" dirty="0">
                <a:solidFill>
                  <a:srgbClr val="FF0000"/>
                </a:solidFill>
                <a:latin typeface="微软雅黑" panose="020B0503020204020204" pitchFamily="34" charset="-122"/>
                <a:ea typeface="微软雅黑" panose="020B0503020204020204" pitchFamily="34" charset="-122"/>
              </a:rPr>
              <a:t>载体</a:t>
            </a:r>
            <a:endParaRPr lang="zh-CN" altLang="en-US"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63841" y="1665665"/>
            <a:ext cx="4693914" cy="276999"/>
          </a:xfrm>
          <a:prstGeom prst="rect">
            <a:avLst/>
          </a:prstGeom>
          <a:noFill/>
        </p:spPr>
        <p:txBody>
          <a:bodyPr wrap="none" rtlCol="0">
            <a:spAutoFit/>
          </a:bodyPr>
          <a:lstStyle/>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数据结构</a:t>
            </a:r>
            <a:r>
              <a:rPr kumimoji="1" lang="zh-CN" altLang="en-US" sz="1200" dirty="0">
                <a:latin typeface="微软雅黑" panose="020B0503020204020204" pitchFamily="34" charset="-122"/>
                <a:ea typeface="微软雅黑" panose="020B0503020204020204" pitchFamily="34" charset="-122"/>
              </a:rPr>
              <a:t>和</a:t>
            </a: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zh-CN" altLang="en-US" sz="1200" dirty="0">
                <a:latin typeface="微软雅黑" panose="020B0503020204020204" pitchFamily="34" charset="-122"/>
                <a:ea typeface="微软雅黑" panose="020B0503020204020204" pitchFamily="34" charset="-122"/>
              </a:rPr>
              <a:t>都是为了提高程序的运行</a:t>
            </a:r>
            <a:r>
              <a:rPr kumimoji="1" lang="zh-CN" altLang="en-US" sz="1200" dirty="0">
                <a:solidFill>
                  <a:srgbClr val="FF0000"/>
                </a:solidFill>
                <a:latin typeface="微软雅黑" panose="020B0503020204020204" pitchFamily="34" charset="-122"/>
                <a:ea typeface="微软雅黑" panose="020B0503020204020204" pitchFamily="34" charset="-122"/>
              </a:rPr>
              <a:t>效率</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他们的区别是什么</a:t>
            </a: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数据结构的概念</a:t>
            </a: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2887329"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算法与数据结构的区别</a:t>
            </a:r>
            <a:endParaRPr kumimoji="1" lang="zh-CN" altLang="en-US" dirty="0">
              <a:latin typeface="微软雅黑" panose="020B0503020204020204" pitchFamily="34" charset="-122"/>
              <a:ea typeface="微软雅黑" panose="020B0503020204020204" pitchFamily="34" charset="-122"/>
            </a:endParaRPr>
          </a:p>
        </p:txBody>
      </p:sp>
      <p:sp>
        <p:nvSpPr>
          <p:cNvPr id="5" name="椭圆 4"/>
          <p:cNvSpPr/>
          <p:nvPr/>
        </p:nvSpPr>
        <p:spPr>
          <a:xfrm>
            <a:off x="1790602" y="2103593"/>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a:t>
            </a:r>
            <a:endParaRPr kumimoji="1" lang="zh-CN" altLang="en-US" dirty="0"/>
          </a:p>
        </p:txBody>
      </p:sp>
      <p:sp>
        <p:nvSpPr>
          <p:cNvPr id="9" name="椭圆 8"/>
          <p:cNvSpPr/>
          <p:nvPr/>
        </p:nvSpPr>
        <p:spPr>
          <a:xfrm>
            <a:off x="1403648" y="246747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务</a:t>
            </a:r>
            <a:endParaRPr kumimoji="1" lang="zh-CN" altLang="en-US" dirty="0"/>
          </a:p>
        </p:txBody>
      </p:sp>
      <p:sp>
        <p:nvSpPr>
          <p:cNvPr id="10" name="椭圆 9"/>
          <p:cNvSpPr/>
          <p:nvPr/>
        </p:nvSpPr>
        <p:spPr>
          <a:xfrm>
            <a:off x="1403648" y="293926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a:t>
            </a:r>
            <a:endParaRPr kumimoji="1" lang="zh-CN" altLang="en-US" dirty="0"/>
          </a:p>
        </p:txBody>
      </p:sp>
      <p:sp>
        <p:nvSpPr>
          <p:cNvPr id="11" name="椭圆 10"/>
          <p:cNvSpPr/>
          <p:nvPr/>
        </p:nvSpPr>
        <p:spPr>
          <a:xfrm>
            <a:off x="1790602" y="3299306"/>
            <a:ext cx="360040" cy="36004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据</a:t>
            </a:r>
            <a:endParaRPr kumimoji="1" lang="zh-CN" altLang="en-US" dirty="0"/>
          </a:p>
        </p:txBody>
      </p:sp>
      <p:cxnSp>
        <p:nvCxnSpPr>
          <p:cNvPr id="12" name="直线连接符 11"/>
          <p:cNvCxnSpPr/>
          <p:nvPr/>
        </p:nvCxnSpPr>
        <p:spPr>
          <a:xfrm>
            <a:off x="2267744" y="2283613"/>
            <a:ext cx="1224136" cy="655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V="1">
            <a:off x="2267744" y="2939266"/>
            <a:ext cx="1224136" cy="507418"/>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35896" y="2643758"/>
            <a:ext cx="1080120" cy="655548"/>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存储数据</a:t>
            </a:r>
            <a:endParaRPr kumimoji="1" lang="zh-CN" altLang="en-US" sz="1200" dirty="0"/>
          </a:p>
        </p:txBody>
      </p:sp>
      <p:cxnSp>
        <p:nvCxnSpPr>
          <p:cNvPr id="17" name="直线连接符 16"/>
          <p:cNvCxnSpPr/>
          <p:nvPr/>
        </p:nvCxnSpPr>
        <p:spPr>
          <a:xfrm>
            <a:off x="2267744" y="2283613"/>
            <a:ext cx="0" cy="1163071"/>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267743" y="2784667"/>
            <a:ext cx="110799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最优数据结构</a:t>
            </a:r>
            <a:endParaRPr kumimoji="1" lang="zh-CN" altLang="en-US" sz="1200" dirty="0">
              <a:latin typeface="微软雅黑" panose="020B0503020204020204" pitchFamily="34" charset="-122"/>
              <a:ea typeface="微软雅黑" panose="020B0503020204020204" pitchFamily="34" charset="-122"/>
            </a:endParaRPr>
          </a:p>
        </p:txBody>
      </p:sp>
      <p:cxnSp>
        <p:nvCxnSpPr>
          <p:cNvPr id="20" name="直线连接符 19"/>
          <p:cNvCxnSpPr/>
          <p:nvPr/>
        </p:nvCxnSpPr>
        <p:spPr>
          <a:xfrm>
            <a:off x="4903868" y="2283613"/>
            <a:ext cx="1224136" cy="655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V="1">
            <a:off x="4903868" y="2939266"/>
            <a:ext cx="1224136" cy="507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4903868" y="2283613"/>
            <a:ext cx="0" cy="1163071"/>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004048" y="2784667"/>
            <a:ext cx="800219"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最优算法</a:t>
            </a:r>
            <a:endParaRPr kumimoji="1" lang="zh-CN" altLang="en-US" sz="1200" dirty="0">
              <a:latin typeface="微软雅黑" panose="020B0503020204020204" pitchFamily="34" charset="-122"/>
              <a:ea typeface="微软雅黑" panose="020B0503020204020204" pitchFamily="34" charset="-122"/>
            </a:endParaRPr>
          </a:p>
        </p:txBody>
      </p:sp>
      <p:sp>
        <p:nvSpPr>
          <p:cNvPr id="24" name="矩形 23"/>
          <p:cNvSpPr/>
          <p:nvPr/>
        </p:nvSpPr>
        <p:spPr>
          <a:xfrm>
            <a:off x="6228183" y="2643758"/>
            <a:ext cx="1080120" cy="655548"/>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业务目的</a:t>
            </a:r>
            <a:endParaRPr kumimoji="1" lang="zh-CN" altLang="en-US" sz="1200" dirty="0"/>
          </a:p>
        </p:txBody>
      </p:sp>
      <p:sp>
        <p:nvSpPr>
          <p:cNvPr id="19" name="文本框 18"/>
          <p:cNvSpPr txBox="1"/>
          <p:nvPr/>
        </p:nvSpPr>
        <p:spPr>
          <a:xfrm>
            <a:off x="1340069" y="4114800"/>
            <a:ext cx="2002471" cy="276999"/>
          </a:xfrm>
          <a:prstGeom prst="rect">
            <a:avLst/>
          </a:prstGeom>
          <a:noFill/>
        </p:spPr>
        <p:txBody>
          <a:bodyPr wrap="none" rtlCol="0">
            <a:spAutoFit/>
          </a:bodyPr>
          <a:lstStyle/>
          <a:p>
            <a:pPr fontAlgn="auto">
              <a:spcBef>
                <a:spcPts val="0"/>
              </a:spcBef>
              <a:spcAft>
                <a:spcPts val="0"/>
              </a:spcAft>
            </a:pPr>
            <a:r>
              <a:rPr kumimoji="1" lang="zh-CN" altLang="en-US" sz="1200" b="1" dirty="0">
                <a:latin typeface="微软雅黑" panose="020B0503020204020204" pitchFamily="34" charset="-122"/>
                <a:ea typeface="微软雅黑" panose="020B0503020204020204" pitchFamily="34" charset="-122"/>
              </a:rPr>
              <a:t>数据结构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算法  </a:t>
            </a:r>
            <a:r>
              <a:rPr kumimoji="1" lang="en-US" altLang="zh-CN" sz="1200" b="1" dirty="0">
                <a:latin typeface="微软雅黑" panose="020B0503020204020204" pitchFamily="34" charset="-122"/>
                <a:ea typeface="微软雅黑" panose="020B0503020204020204" pitchFamily="34" charset="-122"/>
              </a:rPr>
              <a:t>=</a:t>
            </a:r>
            <a:r>
              <a:rPr kumimoji="1" lang="zh-CN" altLang="en-US" sz="1200" b="1" dirty="0">
                <a:latin typeface="微软雅黑" panose="020B0503020204020204" pitchFamily="34" charset="-122"/>
                <a:ea typeface="微软雅黑" panose="020B0503020204020204" pitchFamily="34" charset="-122"/>
              </a:rPr>
              <a:t>  程序</a:t>
            </a: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0" grpId="0" bldLvl="0" animBg="1"/>
      <p:bldP spid="11" grpId="0" bldLvl="0" animBg="1"/>
      <p:bldP spid="15" grpId="0" bldLvl="0" animBg="1"/>
      <p:bldP spid="18" grpId="0"/>
      <p:bldP spid="23" grpId="0"/>
      <p:bldP spid="24" grpId="0" bldLvl="0" animBg="1"/>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07904" y="1707654"/>
            <a:ext cx="52566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数据结构</a:t>
            </a:r>
            <a:r>
              <a:rPr lang="zh-CN" altLang="en-US" sz="1000" dirty="0">
                <a:latin typeface="微软雅黑" panose="020B0503020204020204" pitchFamily="34" charset="-122"/>
                <a:ea typeface="微软雅黑" panose="020B0503020204020204" pitchFamily="34" charset="-122"/>
              </a:rPr>
              <a:t>是存储、组织数据的方式 </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精心选择的数据结构可以带来更高的运行或者存储效率</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算法</a:t>
            </a:r>
            <a:r>
              <a:rPr lang="zh-CN" altLang="en-US" sz="1000" dirty="0">
                <a:latin typeface="微软雅黑" panose="020B0503020204020204" pitchFamily="34" charset="-122"/>
                <a:ea typeface="微软雅黑" panose="020B0503020204020204" pitchFamily="34" charset="-122"/>
              </a:rPr>
              <a:t>是为了解决实际问题而设计的，</a:t>
            </a:r>
            <a:r>
              <a:rPr lang="zh-CN" altLang="en-US" sz="1000" dirty="0">
                <a:solidFill>
                  <a:srgbClr val="FF0000"/>
                </a:solidFill>
                <a:latin typeface="微软雅黑" panose="020B0503020204020204" pitchFamily="34" charset="-122"/>
                <a:ea typeface="微软雅黑" panose="020B0503020204020204" pitchFamily="34" charset="-122"/>
              </a:rPr>
              <a:t>数据结构</a:t>
            </a:r>
            <a:r>
              <a:rPr lang="zh-CN" altLang="en-US" sz="1000" dirty="0">
                <a:latin typeface="微软雅黑" panose="020B0503020204020204" pitchFamily="34" charset="-122"/>
                <a:ea typeface="微软雅黑" panose="020B0503020204020204" pitchFamily="34" charset="-122"/>
              </a:rPr>
              <a:t>是算法需要处理问题的载体</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内存的存储结构</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顺序表存储方式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2789546"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知道内存怎么存储数据</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10. </a:t>
            </a:r>
            <a:r>
              <a:rPr lang="zh-CN" altLang="en-US" sz="2400" b="1" dirty="0">
                <a:solidFill>
                  <a:srgbClr val="595959"/>
                </a:solidFill>
                <a:latin typeface="微软雅黑" panose="020B0503020204020204" pitchFamily="34" charset="-122"/>
                <a:ea typeface="微软雅黑" panose="020B0503020204020204" pitchFamily="34" charset="-122"/>
              </a:rPr>
              <a:t>内存的存储结构</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10.1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内存的存储方式</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 内存的存储结构</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963999"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内存存储结构</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938856" y="1387213"/>
            <a:ext cx="6948264"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内存是以</a:t>
            </a:r>
            <a:r>
              <a:rPr lang="zh-CN" altLang="en-US" sz="1200" dirty="0">
                <a:solidFill>
                  <a:srgbClr val="FF0000"/>
                </a:solidFill>
                <a:latin typeface="微软雅黑" panose="020B0503020204020204" pitchFamily="34" charset="-122"/>
                <a:ea typeface="微软雅黑" panose="020B0503020204020204" pitchFamily="34" charset="-122"/>
              </a:rPr>
              <a:t>字节</a:t>
            </a:r>
            <a:r>
              <a:rPr lang="zh-CN" altLang="en-US" sz="1200" dirty="0">
                <a:latin typeface="微软雅黑" panose="020B0503020204020204" pitchFamily="34" charset="-122"/>
                <a:ea typeface="微软雅黑" panose="020B0503020204020204" pitchFamily="34" charset="-122"/>
              </a:rPr>
              <a:t>为基本</a:t>
            </a:r>
            <a:r>
              <a:rPr lang="zh-CN" altLang="en-US" sz="1200" dirty="0">
                <a:solidFill>
                  <a:srgbClr val="FF0000"/>
                </a:solidFill>
                <a:latin typeface="微软雅黑" panose="020B0503020204020204" pitchFamily="34" charset="-122"/>
                <a:ea typeface="微软雅黑" panose="020B0503020204020204" pitchFamily="34" charset="-122"/>
              </a:rPr>
              <a:t>存储单位</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(1024b</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1kb)</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每个基本</a:t>
            </a:r>
            <a:r>
              <a:rPr lang="zh-CN" altLang="en-US" sz="1200" dirty="0">
                <a:solidFill>
                  <a:srgbClr val="FF0000"/>
                </a:solidFill>
                <a:latin typeface="微软雅黑" panose="020B0503020204020204" pitchFamily="34" charset="-122"/>
                <a:ea typeface="微软雅黑" panose="020B0503020204020204" pitchFamily="34" charset="-122"/>
              </a:rPr>
              <a:t>存储空间</a:t>
            </a:r>
            <a:r>
              <a:rPr lang="zh-CN" altLang="en-US" sz="1200" dirty="0">
                <a:latin typeface="微软雅黑" panose="020B0503020204020204" pitchFamily="34" charset="-122"/>
                <a:ea typeface="微软雅黑" panose="020B0503020204020204" pitchFamily="34" charset="-122"/>
              </a:rPr>
              <a:t>都有自己的</a:t>
            </a:r>
            <a:r>
              <a:rPr lang="zh-CN" altLang="en-US" sz="1200" dirty="0">
                <a:solidFill>
                  <a:srgbClr val="FF0000"/>
                </a:solidFill>
                <a:latin typeface="微软雅黑" panose="020B0503020204020204" pitchFamily="34" charset="-122"/>
                <a:ea typeface="微软雅黑" panose="020B0503020204020204" pitchFamily="34" charset="-122"/>
              </a:rPr>
              <a:t>地址</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06084" y="1699508"/>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303178" y="2099429"/>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0x12</a:t>
            </a:r>
            <a:endParaRPr kumimoji="1"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03178" y="2518933"/>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0x13</a:t>
            </a:r>
            <a:endParaRPr kumimoji="1" lang="zh-CN" altLang="en-US" sz="1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303178" y="291979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0x14</a:t>
            </a:r>
            <a:endParaRPr kumimoji="1" lang="zh-CN" altLang="en-US" sz="12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835696" y="1720960"/>
          <a:ext cx="1080856" cy="1613084"/>
        </p:xfrm>
        <a:graphic>
          <a:graphicData uri="http://schemas.openxmlformats.org/drawingml/2006/table">
            <a:tbl>
              <a:tblPr bandRow="1">
                <a:tableStyleId>{125E5076-3810-47DD-B79F-674D7AD40C01}</a:tableStyleId>
              </a:tblPr>
              <a:tblGrid>
                <a:gridCol w="1080856"/>
              </a:tblGrid>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40327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4032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bl>
          </a:graphicData>
        </a:graphic>
      </p:graphicFrame>
      <p:sp>
        <p:nvSpPr>
          <p:cNvPr id="15" name="文本框 14"/>
          <p:cNvSpPr txBox="1"/>
          <p:nvPr/>
        </p:nvSpPr>
        <p:spPr>
          <a:xfrm>
            <a:off x="929393" y="3526546"/>
            <a:ext cx="5245347" cy="646331"/>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整形</a:t>
            </a:r>
            <a:r>
              <a:rPr lang="en-US" altLang="zh-CN" sz="1200" dirty="0">
                <a:solidFill>
                  <a:srgbClr val="FF0000"/>
                </a:solidFill>
                <a:latin typeface="微软雅黑" panose="020B0503020204020204" pitchFamily="34" charset="-122"/>
                <a:ea typeface="微软雅黑" panose="020B0503020204020204" pitchFamily="34" charset="-122"/>
              </a:rPr>
              <a:t>(</a:t>
            </a:r>
            <a:r>
              <a:rPr lang="en-US" altLang="zh-CN" sz="1200" dirty="0" err="1">
                <a:solidFill>
                  <a:srgbClr val="FF0000"/>
                </a:solidFill>
                <a:latin typeface="微软雅黑" panose="020B0503020204020204" pitchFamily="34" charset="-122"/>
                <a:ea typeface="微软雅黑" panose="020B0503020204020204" pitchFamily="34" charset="-122"/>
              </a:rPr>
              <a:t>int</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个字节</a:t>
            </a:r>
            <a:endParaRPr lang="en-US" altLang="zh-CN" sz="1200" dirty="0">
              <a:latin typeface="微软雅黑" panose="020B0503020204020204" pitchFamily="34" charset="-122"/>
              <a:ea typeface="微软雅黑" panose="020B0503020204020204" pitchFamily="34" charset="-122"/>
            </a:endParaRPr>
          </a:p>
          <a:p>
            <a:r>
              <a:rPr lang="zh-CN" altLang="en-US" sz="1200" dirty="0">
                <a:solidFill>
                  <a:srgbClr val="FF0000"/>
                </a:solidFill>
                <a:latin typeface="微软雅黑" panose="020B0503020204020204" pitchFamily="34" charset="-122"/>
                <a:ea typeface="微软雅黑" panose="020B0503020204020204" pitchFamily="34" charset="-122"/>
              </a:rPr>
              <a:t>字符</a:t>
            </a:r>
            <a:r>
              <a:rPr lang="en-US" altLang="zh-CN" sz="1200" dirty="0">
                <a:solidFill>
                  <a:srgbClr val="FF0000"/>
                </a:solidFill>
                <a:latin typeface="微软雅黑" panose="020B0503020204020204" pitchFamily="34" charset="-122"/>
                <a:ea typeface="微软雅黑" panose="020B0503020204020204" pitchFamily="34" charset="-122"/>
              </a:rPr>
              <a:t>(char):</a:t>
            </a: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个字节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单个字符</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占</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个字节</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字符串</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abc</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占</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个字节</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6230153" y="4113702"/>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6230153" y="4277824"/>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6230153" y="4443840"/>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230153" y="4607962"/>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4853670" y="4084777"/>
            <a:ext cx="901209" cy="276999"/>
          </a:xfrm>
          <a:prstGeom prst="rect">
            <a:avLst/>
          </a:prstGeom>
          <a:noFill/>
        </p:spPr>
        <p:txBody>
          <a:bodyPr wrap="none" rtlCol="0">
            <a:spAutoFit/>
          </a:bodyPr>
          <a:lstStyle/>
          <a:p>
            <a:pPr algn="l" fontAlgn="auto">
              <a:spcBef>
                <a:spcPts val="0"/>
              </a:spcBef>
              <a:spcAft>
                <a:spcPts val="0"/>
              </a:spcAft>
            </a:pPr>
            <a:r>
              <a:rPr kumimoji="1" lang="en-US" altLang="zh-CN" sz="1200" dirty="0" err="1">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endParaRPr kumimoji="1" lang="zh-CN" altLang="en-US" sz="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315700" y="4300185"/>
            <a:ext cx="404969" cy="307777"/>
          </a:xfrm>
          <a:prstGeom prst="rect">
            <a:avLst/>
          </a:prstGeom>
          <a:noFill/>
        </p:spPr>
        <p:txBody>
          <a:bodyPr wrap="square" rtlCol="0">
            <a:spAutoFit/>
          </a:bodyPr>
          <a:lstStyle/>
          <a:p>
            <a:pPr algn="l" fontAlgn="auto">
              <a:spcBef>
                <a:spcPts val="0"/>
              </a:spcBef>
              <a:spcAft>
                <a:spcPts val="0"/>
              </a:spcAft>
            </a:pPr>
            <a:r>
              <a:rPr kumimoji="1" lang="en-US" altLang="zh-CN" sz="1400" dirty="0">
                <a:solidFill>
                  <a:schemeClr val="bg1"/>
                </a:solidFill>
                <a:latin typeface="微软雅黑" panose="020B0503020204020204" pitchFamily="34" charset="-122"/>
                <a:ea typeface="微软雅黑" panose="020B0503020204020204" pitchFamily="34" charset="-122"/>
              </a:rPr>
              <a:t>10</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2555776" y="4167208"/>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33" name="矩形 32"/>
          <p:cNvSpPr/>
          <p:nvPr/>
        </p:nvSpPr>
        <p:spPr>
          <a:xfrm>
            <a:off x="2555776" y="4331330"/>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34" name="矩形 33"/>
          <p:cNvSpPr/>
          <p:nvPr/>
        </p:nvSpPr>
        <p:spPr>
          <a:xfrm>
            <a:off x="2555776" y="4497346"/>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35" name="矩形 34"/>
          <p:cNvSpPr/>
          <p:nvPr/>
        </p:nvSpPr>
        <p:spPr>
          <a:xfrm>
            <a:off x="2555776" y="4661468"/>
            <a:ext cx="576064" cy="166016"/>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908718" y="4137305"/>
            <a:ext cx="1293944" cy="830997"/>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name1</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name2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“b”</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name3</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“c”</a:t>
            </a:r>
            <a:endParaRPr kumimoji="1"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137744" y="4154713"/>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0x11</a:t>
            </a:r>
            <a:endParaRPr kumimoji="1" lang="zh-CN" altLang="en-US" sz="10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137744" y="4320729"/>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0x12</a:t>
            </a:r>
            <a:endParaRPr kumimoji="1" lang="zh-CN" altLang="en-US" sz="10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2140213" y="4488608"/>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0x13</a:t>
            </a:r>
            <a:endParaRPr kumimoji="1" lang="zh-CN" altLang="en-US" sz="10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5802194" y="4095514"/>
            <a:ext cx="518822" cy="246221"/>
          </a:xfrm>
          <a:prstGeom prst="rect">
            <a:avLst/>
          </a:prstGeom>
          <a:noFill/>
        </p:spPr>
        <p:txBody>
          <a:bodyPr wrap="square" rtlCol="0">
            <a:spAutoFit/>
          </a:bodyPr>
          <a:lstStyle/>
          <a:p>
            <a:pPr algn="l" fontAlgn="auto">
              <a:spcBef>
                <a:spcPts val="0"/>
              </a:spcBef>
              <a:spcAft>
                <a:spcPts val="0"/>
              </a:spcAft>
            </a:pPr>
            <a:r>
              <a:rPr kumimoji="1" lang="en-US" altLang="zh-CN" sz="1000" dirty="0">
                <a:latin typeface="微软雅黑" panose="020B0503020204020204" pitchFamily="34" charset="-122"/>
                <a:ea typeface="微软雅黑" panose="020B0503020204020204" pitchFamily="34" charset="-122"/>
              </a:rPr>
              <a:t>0x11</a:t>
            </a: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9" grpId="0"/>
      <p:bldP spid="10" grpId="0"/>
      <p:bldP spid="13" grpId="0"/>
      <p:bldP spid="15" grpId="0"/>
      <p:bldP spid="23" grpId="0" bldLvl="0" animBg="1"/>
      <p:bldP spid="26" grpId="0" bldLvl="0" animBg="1"/>
      <p:bldP spid="27" grpId="0" bldLvl="0" animBg="1"/>
      <p:bldP spid="28" grpId="0" bldLvl="0" animBg="1"/>
      <p:bldP spid="25" grpId="0"/>
      <p:bldP spid="30" grpId="0"/>
      <p:bldP spid="32" grpId="0" bldLvl="0" animBg="1"/>
      <p:bldP spid="33" grpId="0" bldLvl="0" animBg="1"/>
      <p:bldP spid="34" grpId="0" bldLvl="0" animBg="1"/>
      <p:bldP spid="35" grpId="0" bldLvl="0" animBg="1"/>
      <p:bldP spid="31" grpId="0"/>
      <p:bldP spid="37" grpId="0"/>
      <p:bldP spid="39" grpId="0"/>
      <p:bldP spid="40" grpId="0"/>
      <p:bldP spid="4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000" dirty="0">
                <a:latin typeface="微软雅黑" panose="020B0503020204020204" pitchFamily="34" charset="-122"/>
                <a:ea typeface="微软雅黑" panose="020B0503020204020204" pitchFamily="34" charset="-122"/>
              </a:rPr>
              <a:t>内存是以</a:t>
            </a:r>
            <a:r>
              <a:rPr lang="zh-CN" altLang="en-US" sz="1000" dirty="0">
                <a:solidFill>
                  <a:srgbClr val="FF0000"/>
                </a:solidFill>
                <a:latin typeface="微软雅黑" panose="020B0503020204020204" pitchFamily="34" charset="-122"/>
                <a:ea typeface="微软雅黑" panose="020B0503020204020204" pitchFamily="34" charset="-122"/>
              </a:rPr>
              <a:t>字节</a:t>
            </a:r>
            <a:r>
              <a:rPr lang="zh-CN" altLang="en-US" sz="1000" dirty="0">
                <a:latin typeface="微软雅黑" panose="020B0503020204020204" pitchFamily="34" charset="-122"/>
                <a:ea typeface="微软雅黑" panose="020B0503020204020204" pitchFamily="34" charset="-122"/>
              </a:rPr>
              <a:t>为基本</a:t>
            </a:r>
            <a:r>
              <a:rPr lang="zh-CN" altLang="en-US" sz="1000" dirty="0">
                <a:solidFill>
                  <a:srgbClr val="FF0000"/>
                </a:solidFill>
                <a:latin typeface="微软雅黑" panose="020B0503020204020204" pitchFamily="34" charset="-122"/>
                <a:ea typeface="微软雅黑" panose="020B0503020204020204" pitchFamily="34" charset="-122"/>
              </a:rPr>
              <a:t>存储单位</a:t>
            </a:r>
            <a:r>
              <a:rPr lang="zh-CN" altLang="en-US" sz="1000" dirty="0">
                <a:latin typeface="微软雅黑" panose="020B0503020204020204" pitchFamily="34" charset="-122"/>
                <a:ea typeface="微软雅黑" panose="020B0503020204020204" pitchFamily="34" charset="-122"/>
              </a:rPr>
              <a:t>的</a:t>
            </a:r>
            <a:r>
              <a:rPr lang="en-US" altLang="zh-CN" sz="1000" dirty="0">
                <a:latin typeface="微软雅黑" panose="020B0503020204020204" pitchFamily="34" charset="-122"/>
                <a:ea typeface="微软雅黑" panose="020B0503020204020204" pitchFamily="34" charset="-122"/>
              </a:rPr>
              <a:t>(1024b</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1kb)</a:t>
            </a:r>
            <a:r>
              <a:rPr lang="zh-CN" altLang="en-US" sz="1000" dirty="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 每个基本</a:t>
            </a:r>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存储空间</a:t>
            </a:r>
            <a:r>
              <a:rPr lang="zh-CN" altLang="en-US" sz="1000" dirty="0">
                <a:latin typeface="微软雅黑" panose="020B0503020204020204" pitchFamily="34" charset="-122"/>
                <a:ea typeface="微软雅黑" panose="020B0503020204020204" pitchFamily="34" charset="-122"/>
              </a:rPr>
              <a:t>都有自己的</a:t>
            </a:r>
            <a:r>
              <a:rPr lang="zh-CN" altLang="en-US" sz="1000" dirty="0">
                <a:solidFill>
                  <a:srgbClr val="FF0000"/>
                </a:solidFill>
                <a:latin typeface="微软雅黑" panose="020B0503020204020204" pitchFamily="34" charset="-122"/>
                <a:ea typeface="微软雅黑" panose="020B0503020204020204" pitchFamily="34" charset="-122"/>
              </a:rPr>
              <a:t>地址 </a:t>
            </a:r>
            <a:r>
              <a:rPr lang="en-US" altLang="zh-CN" sz="1000" dirty="0">
                <a:solidFill>
                  <a:srgbClr val="FF0000"/>
                </a:solidFill>
                <a:latin typeface="微软雅黑" panose="020B0503020204020204" pitchFamily="34" charset="-122"/>
                <a:ea typeface="微软雅黑" panose="020B0503020204020204" pitchFamily="34" charset="-122"/>
              </a:rPr>
              <a:t>,</a:t>
            </a:r>
            <a:r>
              <a:rPr lang="zh-CN" altLang="en-US" sz="1000" dirty="0">
                <a:solidFill>
                  <a:srgbClr val="FF0000"/>
                </a:solidFill>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内存地址是</a:t>
            </a:r>
            <a:r>
              <a:rPr lang="zh-CN" altLang="en-US" sz="1000" dirty="0">
                <a:solidFill>
                  <a:srgbClr val="FF0000"/>
                </a:solidFill>
                <a:latin typeface="微软雅黑" panose="020B0503020204020204" pitchFamily="34" charset="-122"/>
                <a:ea typeface="微软雅黑" panose="020B0503020204020204" pitchFamily="34" charset="-122"/>
              </a:rPr>
              <a:t>连续</a:t>
            </a:r>
            <a:r>
              <a:rPr lang="zh-CN" altLang="en-US" sz="1000" dirty="0">
                <a:latin typeface="微软雅黑" panose="020B0503020204020204" pitchFamily="34" charset="-122"/>
                <a:ea typeface="微软雅黑" panose="020B0503020204020204" pitchFamily="34" charset="-122"/>
              </a:rPr>
              <a:t>的</a:t>
            </a:r>
            <a:endParaRPr lang="en-US" altLang="zh-CN" sz="1000" dirty="0">
              <a:latin typeface="微软雅黑" panose="020B0503020204020204" pitchFamily="34" charset="-122"/>
              <a:ea typeface="微软雅黑" panose="020B0503020204020204" pitchFamily="34" charset="-122"/>
            </a:endParaRPr>
          </a:p>
          <a:p>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整形</a:t>
            </a:r>
            <a:r>
              <a:rPr lang="en-US" altLang="zh-CN" sz="1000" dirty="0">
                <a:solidFill>
                  <a:srgbClr val="FF0000"/>
                </a:solidFill>
                <a:latin typeface="微软雅黑" panose="020B0503020204020204" pitchFamily="34" charset="-122"/>
                <a:ea typeface="微软雅黑" panose="020B0503020204020204" pitchFamily="34" charset="-122"/>
              </a:rPr>
              <a:t>(</a:t>
            </a:r>
            <a:r>
              <a:rPr lang="en-US" altLang="zh-CN" sz="1000" dirty="0" err="1">
                <a:solidFill>
                  <a:srgbClr val="FF0000"/>
                </a:solidFill>
                <a:latin typeface="微软雅黑" panose="020B0503020204020204" pitchFamily="34" charset="-122"/>
                <a:ea typeface="微软雅黑" panose="020B0503020204020204" pitchFamily="34" charset="-122"/>
              </a:rPr>
              <a:t>int</a:t>
            </a:r>
            <a:r>
              <a:rPr lang="en-US" altLang="zh-CN" sz="1000" dirty="0">
                <a:solidFill>
                  <a:srgbClr val="FF0000"/>
                </a:solidFill>
                <a:latin typeface="微软雅黑" panose="020B0503020204020204" pitchFamily="34" charset="-122"/>
                <a:ea typeface="微软雅黑" panose="020B0503020204020204" pitchFamily="34" charset="-122"/>
              </a:rPr>
              <a:t>)</a:t>
            </a:r>
            <a:r>
              <a:rPr lang="zh-CN" altLang="en-US" sz="1000" dirty="0">
                <a:solidFill>
                  <a:srgbClr val="FF0000"/>
                </a:solidFill>
                <a:latin typeface="微软雅黑" panose="020B0503020204020204" pitchFamily="34" charset="-122"/>
                <a:ea typeface="微软雅黑" panose="020B0503020204020204" pitchFamily="34" charset="-122"/>
              </a:rPr>
              <a:t> </a:t>
            </a:r>
            <a:r>
              <a:rPr lang="en-US" altLang="zh-CN" sz="1000" dirty="0">
                <a:solidFill>
                  <a:srgbClr val="FF0000"/>
                </a:solidFill>
                <a:latin typeface="微软雅黑" panose="020B0503020204020204" pitchFamily="34" charset="-122"/>
                <a:ea typeface="微软雅黑" panose="020B0503020204020204" pitchFamily="34" charset="-122"/>
              </a:rPr>
              <a:t>:</a:t>
            </a:r>
            <a:r>
              <a:rPr lang="zh-CN" altLang="en-US" sz="1000" dirty="0">
                <a:solidFill>
                  <a:srgbClr val="FF0000"/>
                </a:solidFill>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4</a:t>
            </a:r>
            <a:r>
              <a:rPr lang="zh-CN" altLang="en-US" sz="1000" dirty="0">
                <a:latin typeface="微软雅黑" panose="020B0503020204020204" pitchFamily="34" charset="-122"/>
                <a:ea typeface="微软雅黑" panose="020B0503020204020204" pitchFamily="34" charset="-122"/>
              </a:rPr>
              <a:t>个字节</a:t>
            </a:r>
            <a:endParaRPr lang="en-US" altLang="zh-CN" sz="1000" dirty="0">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字符</a:t>
            </a:r>
            <a:r>
              <a:rPr lang="en-US" altLang="zh-CN" sz="1000" dirty="0">
                <a:solidFill>
                  <a:srgbClr val="FF0000"/>
                </a:solidFill>
                <a:latin typeface="微软雅黑" panose="020B0503020204020204" pitchFamily="34" charset="-122"/>
                <a:ea typeface="微软雅黑" panose="020B0503020204020204" pitchFamily="34" charset="-122"/>
              </a:rPr>
              <a:t>(char):</a:t>
            </a:r>
            <a:r>
              <a:rPr lang="zh-CN" altLang="en-US" sz="1000" dirty="0">
                <a:solidFill>
                  <a:srgbClr val="FF0000"/>
                </a:solidFill>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个字节</a:t>
            </a:r>
            <a:endParaRPr lang="en-US" altLang="zh-CN" sz="1000" dirty="0">
              <a:latin typeface="微软雅黑" panose="020B0503020204020204" pitchFamily="34" charset="-122"/>
              <a:ea typeface="微软雅黑" panose="020B0503020204020204" pitchFamily="34" charset="-122"/>
            </a:endParaRPr>
          </a:p>
          <a:p>
            <a:endParaRPr lang="en-US" altLang="zh-CN" sz="1000" dirty="0">
              <a:solidFill>
                <a:srgbClr val="FF0000"/>
              </a:solidFill>
              <a:latin typeface="微软雅黑" panose="020B0503020204020204" pitchFamily="34" charset="-122"/>
              <a:ea typeface="微软雅黑" panose="020B0503020204020204" pitchFamily="34" charset="-122"/>
            </a:endParaRPr>
          </a:p>
          <a:p>
            <a:endParaRPr lang="en-US" altLang="zh-CN" sz="1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数据结构的分类</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顺序表存储方式</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solidFill>
                <a:srgbClr val="262626"/>
              </a:solidFill>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3020379"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知道数据结构有哪些类型</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 数据结构与算法简介</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987574"/>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1.2</a:t>
            </a:r>
            <a:r>
              <a:rPr kumimoji="1" lang="zh-CN" altLang="en-US" dirty="0">
                <a:latin typeface="微软雅黑" panose="020B0503020204020204" pitchFamily="34" charset="-122"/>
                <a:ea typeface="微软雅黑" panose="020B0503020204020204" pitchFamily="34" charset="-122"/>
              </a:rPr>
              <a:t> 什么是算法</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635646"/>
            <a:ext cx="3262432" cy="461665"/>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算法</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latinLnBrk="1"/>
            <a:r>
              <a:rPr lang="zh-CN" altLang="zh-CN" sz="1200" dirty="0">
                <a:latin typeface="微软雅黑" panose="020B0503020204020204" pitchFamily="34" charset="-122"/>
                <a:ea typeface="微软雅黑" panose="020B0503020204020204" pitchFamily="34" charset="-122"/>
              </a:rPr>
              <a:t>为了实现业务目的</a:t>
            </a:r>
            <a:r>
              <a:rPr lang="zh-CN" altLang="en-US" sz="1200" dirty="0">
                <a:latin typeface="微软雅黑" panose="020B0503020204020204" pitchFamily="34" charset="-122"/>
                <a:ea typeface="微软雅黑" panose="020B0503020204020204" pitchFamily="34" charset="-122"/>
              </a:rPr>
              <a:t>的</a:t>
            </a:r>
            <a:r>
              <a:rPr lang="zh-CN" altLang="zh-CN" sz="1200" dirty="0">
                <a:latin typeface="微软雅黑" panose="020B0503020204020204" pitchFamily="34" charset="-122"/>
                <a:ea typeface="微软雅黑" panose="020B0503020204020204" pitchFamily="34" charset="-122"/>
              </a:rPr>
              <a:t>各种</a:t>
            </a:r>
            <a:r>
              <a:rPr lang="zh-CN" altLang="zh-CN" sz="1200" dirty="0">
                <a:solidFill>
                  <a:srgbClr val="FF0000"/>
                </a:solidFill>
                <a:latin typeface="微软雅黑" panose="020B0503020204020204" pitchFamily="34" charset="-122"/>
                <a:ea typeface="微软雅黑" panose="020B0503020204020204" pitchFamily="34" charset="-122"/>
              </a:rPr>
              <a:t>方法和思路</a:t>
            </a:r>
            <a:r>
              <a:rPr lang="zh-CN" altLang="zh-CN" sz="1200" dirty="0">
                <a:latin typeface="微软雅黑" panose="020B0503020204020204" pitchFamily="34" charset="-122"/>
                <a:ea typeface="微软雅黑" panose="020B0503020204020204" pitchFamily="34" charset="-122"/>
              </a:rPr>
              <a:t>就是算法</a:t>
            </a:r>
            <a:endParaRPr lang="zh-CN" altLang="zh-CN"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2571750"/>
            <a:ext cx="1786066" cy="276999"/>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业务目的</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获取</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个</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的和</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71600" y="2848749"/>
            <a:ext cx="1471878" cy="830997"/>
          </a:xfrm>
          <a:prstGeom prst="rect">
            <a:avLst/>
          </a:prstGeom>
          <a:noFill/>
        </p:spPr>
        <p:txBody>
          <a:bodyPr wrap="none" rtlCol="0">
            <a:spAutoFit/>
          </a:bodyPr>
          <a:lstStyle/>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en-US" altLang="zh-CN" sz="1200" dirty="0">
                <a:solidFill>
                  <a:srgbClr val="FF0000"/>
                </a:solidFill>
                <a:latin typeface="微软雅黑" panose="020B0503020204020204" pitchFamily="34" charset="-122"/>
                <a:ea typeface="微软雅黑" panose="020B0503020204020204" pitchFamily="34" charset="-122"/>
              </a:rPr>
              <a:t>1:</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2+2+2+2+2</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算法</a:t>
            </a:r>
            <a:r>
              <a:rPr kumimoji="1" lang="en-US" altLang="zh-CN" sz="1200" dirty="0">
                <a:solidFill>
                  <a:srgbClr val="FF0000"/>
                </a:solidFill>
                <a:latin typeface="微软雅黑" panose="020B0503020204020204" pitchFamily="34" charset="-122"/>
                <a:ea typeface="微软雅黑" panose="020B0503020204020204" pitchFamily="34" charset="-122"/>
              </a:rPr>
              <a:t>2:</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 *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10</a:t>
            </a:r>
            <a:endParaRPr kumimoji="1" lang="zh-CN" altLang="en-US" sz="1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71600" y="4083918"/>
            <a:ext cx="4839786" cy="276999"/>
          </a:xfrm>
          <a:prstGeom prst="rect">
            <a:avLst/>
          </a:prstGeom>
          <a:noFill/>
        </p:spPr>
        <p:txBody>
          <a:bodyPr wrap="none" rtlCol="0">
            <a:spAutoFit/>
          </a:bodyPr>
          <a:lstStyle/>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同样的数据</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同样的目的</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不同的算法</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不同的</a:t>
            </a:r>
            <a:r>
              <a:rPr kumimoji="1" lang="zh-CN" altLang="en-US" sz="1200" dirty="0">
                <a:solidFill>
                  <a:srgbClr val="FF0000"/>
                </a:solidFill>
                <a:latin typeface="微软雅黑" panose="020B0503020204020204" pitchFamily="34" charset="-122"/>
                <a:ea typeface="微软雅黑" panose="020B0503020204020204" pitchFamily="34" charset="-122"/>
              </a:rPr>
              <a:t>方法和思路</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效率</a:t>
            </a:r>
            <a:r>
              <a:rPr kumimoji="1" lang="zh-CN" altLang="en-US" sz="1200" dirty="0">
                <a:latin typeface="微软雅黑" panose="020B0503020204020204" pitchFamily="34" charset="-122"/>
                <a:ea typeface="微软雅黑" panose="020B0503020204020204" pitchFamily="34" charset="-122"/>
              </a:rPr>
              <a:t>就会不同</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11. </a:t>
            </a:r>
            <a:r>
              <a:rPr lang="zh-CN" altLang="en-US" sz="2400" b="1" dirty="0">
                <a:solidFill>
                  <a:srgbClr val="595959"/>
                </a:solidFill>
                <a:latin typeface="微软雅黑" panose="020B0503020204020204" pitchFamily="34" charset="-122"/>
                <a:ea typeface="微软雅黑" panose="020B0503020204020204" pitchFamily="34" charset="-122"/>
              </a:rPr>
              <a:t>数据结构的分类</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11.1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数据结构的种类有哪些</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a:t>
            </a:r>
            <a:endPar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数据结构的分类</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502334"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3.1</a:t>
            </a:r>
            <a:r>
              <a:rPr kumimoji="1" lang="zh-CN" altLang="en-US" dirty="0">
                <a:latin typeface="微软雅黑" panose="020B0503020204020204" pitchFamily="34" charset="-122"/>
                <a:ea typeface="微软雅黑" panose="020B0503020204020204" pitchFamily="34" charset="-122"/>
              </a:rPr>
              <a:t> 线性结构</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1600" y="1377425"/>
            <a:ext cx="1298753" cy="646331"/>
          </a:xfrm>
          <a:prstGeom prst="rect">
            <a:avLst/>
          </a:prstGeom>
          <a:noFill/>
        </p:spPr>
        <p:txBody>
          <a:bodyPr wrap="none" rtlCol="0">
            <a:spAutoFit/>
          </a:bodyPr>
          <a:lstStyle/>
          <a:p>
            <a:pPr fontAlgn="auto">
              <a:spcBef>
                <a:spcPts val="0"/>
              </a:spcBef>
              <a:spcAft>
                <a:spcPts val="0"/>
              </a:spcAft>
            </a:pPr>
            <a:r>
              <a:rPr lang="zh-CN" altLang="en-US" sz="1200" dirty="0">
                <a:latin typeface="微软雅黑" panose="020B0503020204020204" pitchFamily="34" charset="-122"/>
                <a:ea typeface="微软雅黑" panose="020B0503020204020204" pitchFamily="34" charset="-122"/>
              </a:rPr>
              <a:t>数据结构的分类</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①线性结构</a:t>
            </a:r>
            <a:endParaRPr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②非线性结构</a:t>
            </a:r>
            <a:endParaRPr kumimoji="1"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283718"/>
            <a:ext cx="3724096" cy="646331"/>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线性结构</a:t>
            </a:r>
            <a:r>
              <a:rPr lang="en-US" altLang="zh-CN" sz="1200" dirty="0">
                <a:solidFill>
                  <a:srgbClr val="FF0000"/>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简单地说，线性结构就是表中各个结点具有</a:t>
            </a:r>
            <a:r>
              <a:rPr lang="zh-CN" altLang="en-US" sz="1200" b="1" dirty="0">
                <a:solidFill>
                  <a:srgbClr val="FF0000"/>
                </a:solidFill>
                <a:latin typeface="微软雅黑" panose="020B0503020204020204" pitchFamily="34" charset="-122"/>
                <a:ea typeface="微软雅黑" panose="020B0503020204020204" pitchFamily="34" charset="-122"/>
              </a:rPr>
              <a:t>线性关系</a:t>
            </a:r>
            <a:endParaRPr lang="zh-CN" altLang="en-US"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6" name="椭圆 5"/>
          <p:cNvSpPr/>
          <p:nvPr/>
        </p:nvSpPr>
        <p:spPr>
          <a:xfrm>
            <a:off x="1187624"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微软雅黑" panose="020B0503020204020204" pitchFamily="34" charset="-122"/>
                <a:ea typeface="微软雅黑" panose="020B0503020204020204" pitchFamily="34" charset="-122"/>
              </a:rPr>
              <a:t>开始</a:t>
            </a:r>
            <a:endParaRPr kumimoji="1" lang="zh-CN" altLang="en-US" sz="1000" dirty="0">
              <a:latin typeface="微软雅黑" panose="020B0503020204020204" pitchFamily="34" charset="-122"/>
              <a:ea typeface="微软雅黑" panose="020B0503020204020204" pitchFamily="34" charset="-122"/>
            </a:endParaRPr>
          </a:p>
        </p:txBody>
      </p:sp>
      <p:sp>
        <p:nvSpPr>
          <p:cNvPr id="15" name="椭圆 14"/>
          <p:cNvSpPr/>
          <p:nvPr/>
        </p:nvSpPr>
        <p:spPr>
          <a:xfrm>
            <a:off x="2339752"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p:cNvSpPr/>
          <p:nvPr/>
        </p:nvSpPr>
        <p:spPr>
          <a:xfrm>
            <a:off x="3491880"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p:cNvSpPr/>
          <p:nvPr/>
        </p:nvSpPr>
        <p:spPr>
          <a:xfrm>
            <a:off x="4644008"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8" name="椭圆 17"/>
          <p:cNvSpPr/>
          <p:nvPr/>
        </p:nvSpPr>
        <p:spPr>
          <a:xfrm>
            <a:off x="5796136" y="3969713"/>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latin typeface="微软雅黑" panose="020B0503020204020204" pitchFamily="34" charset="-122"/>
                <a:ea typeface="微软雅黑" panose="020B0503020204020204" pitchFamily="34" charset="-122"/>
              </a:rPr>
              <a:t>结束</a:t>
            </a:r>
            <a:endParaRPr kumimoji="1" lang="zh-CN" altLang="en-US" sz="1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71600" y="2687016"/>
            <a:ext cx="5109091" cy="830997"/>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线性结构的特点</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①线性结构是非空集</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②线性结构所有结点都最多只有一个直接前驱结点和一个直接后继结点</a:t>
            </a:r>
            <a:endParaRPr lang="zh-CN" altLang="en-US"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cxnSp>
        <p:nvCxnSpPr>
          <p:cNvPr id="19" name="直线箭头连接符 18"/>
          <p:cNvCxnSpPr>
            <a:stCxn id="6" idx="6"/>
            <a:endCxn id="15" idx="2"/>
          </p:cNvCxnSpPr>
          <p:nvPr/>
        </p:nvCxnSpPr>
        <p:spPr>
          <a:xfrm>
            <a:off x="1763688" y="422174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2915816" y="423519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4067944" y="422174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5220072" y="4208181"/>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79145" y="4629204"/>
            <a:ext cx="2157963" cy="276999"/>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典型的线性结构</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栈、队列等</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ldLvl="0" animBg="1"/>
      <p:bldP spid="15" grpId="0" bldLvl="0" animBg="1"/>
      <p:bldP spid="16" grpId="0" bldLvl="0" animBg="1"/>
      <p:bldP spid="17" grpId="0" bldLvl="0" animBg="1"/>
      <p:bldP spid="18" grpId="0" bldLvl="0" animBg="1"/>
      <p:bldP spid="10" grpId="0"/>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 数据结构的分类</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733167" cy="369332"/>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3.2</a:t>
            </a:r>
            <a:r>
              <a:rPr kumimoji="1" lang="zh-CN" altLang="en-US" dirty="0">
                <a:latin typeface="微软雅黑" panose="020B0503020204020204" pitchFamily="34" charset="-122"/>
                <a:ea typeface="微软雅黑" panose="020B0503020204020204" pitchFamily="34" charset="-122"/>
              </a:rPr>
              <a:t> 非线性结构</a:t>
            </a:r>
            <a:endParaRPr kumimoji="1"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1303429"/>
            <a:ext cx="4493538" cy="461665"/>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非线性结构</a:t>
            </a:r>
            <a:r>
              <a:rPr lang="en-US" altLang="zh-CN" sz="1200" dirty="0">
                <a:solidFill>
                  <a:srgbClr val="FF0000"/>
                </a:solidFill>
                <a:latin typeface="微软雅黑" panose="020B0503020204020204" pitchFamily="34" charset="-122"/>
                <a:ea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简单地说，非线性结构就是表中各个结点之间具有</a:t>
            </a:r>
            <a:r>
              <a:rPr lang="zh-CN" altLang="en-US" sz="1200" b="1" dirty="0">
                <a:solidFill>
                  <a:srgbClr val="FF0000"/>
                </a:solidFill>
                <a:latin typeface="微软雅黑" panose="020B0503020204020204" pitchFamily="34" charset="-122"/>
                <a:ea typeface="微软雅黑" panose="020B0503020204020204" pitchFamily="34" charset="-122"/>
              </a:rPr>
              <a:t>多个对应关系</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6" name="椭圆 5"/>
          <p:cNvSpPr/>
          <p:nvPr/>
        </p:nvSpPr>
        <p:spPr>
          <a:xfrm>
            <a:off x="1586970"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15" name="椭圆 14"/>
          <p:cNvSpPr/>
          <p:nvPr/>
        </p:nvSpPr>
        <p:spPr>
          <a:xfrm>
            <a:off x="2739098"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6" name="椭圆 15"/>
          <p:cNvSpPr/>
          <p:nvPr/>
        </p:nvSpPr>
        <p:spPr>
          <a:xfrm>
            <a:off x="3891226" y="3197131"/>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7" name="椭圆 16"/>
          <p:cNvSpPr/>
          <p:nvPr/>
        </p:nvSpPr>
        <p:spPr>
          <a:xfrm>
            <a:off x="4760693" y="381172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文本框 9"/>
          <p:cNvSpPr txBox="1"/>
          <p:nvPr/>
        </p:nvSpPr>
        <p:spPr>
          <a:xfrm>
            <a:off x="950118" y="1825489"/>
            <a:ext cx="5109091" cy="830997"/>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非线性结构的特点</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①非线性结构是非空集</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②非线性结构的一个结点可能有多个直接前驱结点和多个直接后继结点</a:t>
            </a:r>
            <a:endParaRPr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cxnSp>
        <p:nvCxnSpPr>
          <p:cNvPr id="19" name="直线箭头连接符 18"/>
          <p:cNvCxnSpPr>
            <a:stCxn id="6" idx="6"/>
            <a:endCxn id="15" idx="2"/>
          </p:cNvCxnSpPr>
          <p:nvPr/>
        </p:nvCxnSpPr>
        <p:spPr>
          <a:xfrm>
            <a:off x="2163034" y="344915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2154566" y="3459776"/>
            <a:ext cx="504014" cy="572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6" idx="6"/>
            <a:endCxn id="17" idx="1"/>
          </p:cNvCxnSpPr>
          <p:nvPr/>
        </p:nvCxnSpPr>
        <p:spPr>
          <a:xfrm>
            <a:off x="4467290" y="3449159"/>
            <a:ext cx="377766" cy="43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2142151" y="2866022"/>
            <a:ext cx="558661" cy="56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3315162" y="345977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739098" y="2566580"/>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微软雅黑" panose="020B0503020204020204" pitchFamily="34" charset="-122"/>
                <a:ea typeface="微软雅黑" panose="020B0503020204020204" pitchFamily="34" charset="-122"/>
              </a:rPr>
              <a:t>80</a:t>
            </a:r>
            <a:endParaRPr kumimoji="1" lang="zh-CN" altLang="en-US" sz="1000" dirty="0">
              <a:latin typeface="微软雅黑" panose="020B0503020204020204" pitchFamily="34" charset="-122"/>
              <a:ea typeface="微软雅黑" panose="020B0503020204020204" pitchFamily="34" charset="-122"/>
            </a:endParaRPr>
          </a:p>
        </p:txBody>
      </p:sp>
      <p:sp>
        <p:nvSpPr>
          <p:cNvPr id="26" name="椭圆 25"/>
          <p:cNvSpPr/>
          <p:nvPr/>
        </p:nvSpPr>
        <p:spPr>
          <a:xfrm>
            <a:off x="2739098" y="381172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latin typeface="微软雅黑" panose="020B0503020204020204" pitchFamily="34" charset="-122"/>
                <a:ea typeface="微软雅黑" panose="020B0503020204020204" pitchFamily="34" charset="-122"/>
              </a:rPr>
              <a:t>90</a:t>
            </a:r>
            <a:endParaRPr kumimoji="1" lang="zh-CN" altLang="en-US" sz="1000" dirty="0">
              <a:latin typeface="微软雅黑" panose="020B0503020204020204" pitchFamily="34" charset="-122"/>
              <a:ea typeface="微软雅黑" panose="020B0503020204020204" pitchFamily="34" charset="-122"/>
            </a:endParaRPr>
          </a:p>
        </p:txBody>
      </p:sp>
      <p:sp>
        <p:nvSpPr>
          <p:cNvPr id="27" name="椭圆 26"/>
          <p:cNvSpPr/>
          <p:nvPr/>
        </p:nvSpPr>
        <p:spPr>
          <a:xfrm>
            <a:off x="4676330" y="2557767"/>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28" name="直线箭头连接符 27"/>
          <p:cNvCxnSpPr>
            <a:stCxn id="16" idx="6"/>
            <a:endCxn id="27" idx="3"/>
          </p:cNvCxnSpPr>
          <p:nvPr/>
        </p:nvCxnSpPr>
        <p:spPr>
          <a:xfrm flipV="1">
            <a:off x="4467290" y="2988006"/>
            <a:ext cx="293403" cy="46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1586970" y="4147684"/>
            <a:ext cx="576064" cy="504056"/>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34" name="直线箭头连接符 33"/>
          <p:cNvCxnSpPr/>
          <p:nvPr/>
        </p:nvCxnSpPr>
        <p:spPr>
          <a:xfrm flipV="1">
            <a:off x="2163034" y="4063755"/>
            <a:ext cx="537778" cy="30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010906" y="4648910"/>
            <a:ext cx="2800767" cy="276999"/>
          </a:xfrm>
          <a:prstGeom prst="rect">
            <a:avLst/>
          </a:prstGeom>
          <a:noFill/>
        </p:spPr>
        <p:txBody>
          <a:bodyPr wrap="none" rtlCol="0">
            <a:spAutoFit/>
          </a:bodyPr>
          <a:lstStyle/>
          <a:p>
            <a:pPr fontAlgn="auto">
              <a:spcBef>
                <a:spcPts val="0"/>
              </a:spcBef>
              <a:spcAft>
                <a:spcPts val="0"/>
              </a:spcAft>
            </a:pPr>
            <a:r>
              <a:rPr lang="zh-CN" altLang="en-US" sz="1200" dirty="0">
                <a:solidFill>
                  <a:srgbClr val="FF0000"/>
                </a:solidFill>
                <a:latin typeface="微软雅黑" panose="020B0503020204020204" pitchFamily="34" charset="-122"/>
                <a:ea typeface="微软雅黑" panose="020B0503020204020204" pitchFamily="34" charset="-122"/>
              </a:rPr>
              <a:t>典型的非线性结构</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 树结构和图结构等</a:t>
            </a: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15" grpId="0" bldLvl="0" animBg="1"/>
      <p:bldP spid="16" grpId="0" bldLvl="0" animBg="1"/>
      <p:bldP spid="17" grpId="0" bldLvl="0" animBg="1"/>
      <p:bldP spid="10" grpId="0"/>
      <p:bldP spid="25" grpId="0" bldLvl="0" animBg="1"/>
      <p:bldP spid="26" grpId="0" bldLvl="0" animBg="1"/>
      <p:bldP spid="27" grpId="0" bldLvl="0" animBg="1"/>
      <p:bldP spid="33" grpId="0" bldLvl="0" animBg="1"/>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39433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TW" altLang="zh-CN" sz="2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3600" kern="0" dirty="0">
                <a:solidFill>
                  <a:schemeClr val="bg1"/>
                </a:solidFill>
                <a:latin typeface="微软雅黑" panose="020B0503020204020204" pitchFamily="34" charset="-122"/>
                <a:ea typeface="微软雅黑" panose="020B0503020204020204" pitchFamily="34" charset="-122"/>
              </a:rPr>
              <a:t>总结</a:t>
            </a:r>
            <a:endParaRPr lang="zh-TW" altLang="zh-CN" sz="3600" kern="0" dirty="0">
              <a:solidFill>
                <a:schemeClr val="bg1"/>
              </a:solidFill>
              <a:latin typeface="微软雅黑" panose="020B0503020204020204" pitchFamily="34" charset="-122"/>
              <a:ea typeface="微软雅黑" panose="020B0503020204020204" pitchFamily="34" charset="-122"/>
            </a:endParaRPr>
          </a:p>
        </p:txBody>
      </p:sp>
      <p:sp>
        <p:nvSpPr>
          <p:cNvPr id="25606" name="TextBox 7"/>
          <p:cNvSpPr txBox="1">
            <a:spLocks noChangeArrowheads="1"/>
          </p:cNvSpPr>
          <p:nvPr/>
        </p:nvSpPr>
        <p:spPr bwMode="auto">
          <a:xfrm>
            <a:off x="3779838" y="1643063"/>
            <a:ext cx="345598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auto">
              <a:spcBef>
                <a:spcPts val="0"/>
              </a:spcBef>
              <a:spcAft>
                <a:spcPts val="0"/>
              </a:spcAft>
            </a:pPr>
            <a:r>
              <a:rPr lang="zh-CN" altLang="en-US" sz="1000" dirty="0">
                <a:latin typeface="微软雅黑" panose="020B0503020204020204" pitchFamily="34" charset="-122"/>
                <a:ea typeface="微软雅黑" panose="020B0503020204020204" pitchFamily="34" charset="-122"/>
              </a:rPr>
              <a:t>数据结构的分类</a:t>
            </a:r>
            <a:r>
              <a:rPr lang="en-US" altLang="zh-CN"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①线性结构</a:t>
            </a:r>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lang="zh-CN" altLang="en-US" sz="1000" dirty="0">
                <a:solidFill>
                  <a:srgbClr val="FF0000"/>
                </a:solidFill>
                <a:latin typeface="微软雅黑" panose="020B0503020204020204" pitchFamily="34" charset="-122"/>
                <a:ea typeface="微软雅黑" panose="020B0503020204020204" pitchFamily="34" charset="-122"/>
              </a:rPr>
              <a:t>②非线性结构</a:t>
            </a:r>
            <a:endParaRPr lang="en-US" altLang="zh-CN" sz="10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000" dirty="0">
              <a:solidFill>
                <a:srgbClr val="FF0000"/>
              </a:solidFill>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线性结构</a:t>
            </a: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线性结构就是表中各个结点具有</a:t>
            </a:r>
            <a:r>
              <a:rPr lang="zh-CN" altLang="en-US" sz="1000" b="1" dirty="0">
                <a:solidFill>
                  <a:srgbClr val="FF0000"/>
                </a:solidFill>
                <a:latin typeface="微软雅黑" panose="020B0503020204020204" pitchFamily="34" charset="-122"/>
                <a:ea typeface="微软雅黑" panose="020B0503020204020204" pitchFamily="34" charset="-122"/>
              </a:rPr>
              <a:t>线性关系</a:t>
            </a:r>
            <a:endParaRPr lang="en-US" altLang="zh-CN" sz="1000" b="1" dirty="0">
              <a:solidFill>
                <a:srgbClr val="FF0000"/>
              </a:solidFill>
              <a:latin typeface="微软雅黑" panose="020B0503020204020204" pitchFamily="34" charset="-122"/>
              <a:ea typeface="微软雅黑" panose="020B0503020204020204" pitchFamily="34" charset="-122"/>
            </a:endParaRPr>
          </a:p>
          <a:p>
            <a:endParaRPr lang="en-US" altLang="zh-CN" sz="1000" b="1" dirty="0">
              <a:solidFill>
                <a:srgbClr val="FF0000"/>
              </a:solidFill>
              <a:latin typeface="微软雅黑" panose="020B0503020204020204" pitchFamily="34" charset="-122"/>
              <a:ea typeface="微软雅黑" panose="020B0503020204020204" pitchFamily="34" charset="-122"/>
            </a:endParaRPr>
          </a:p>
          <a:p>
            <a:r>
              <a:rPr lang="zh-CN" altLang="en-US" sz="1000" dirty="0">
                <a:solidFill>
                  <a:srgbClr val="FF0000"/>
                </a:solidFill>
                <a:latin typeface="微软雅黑" panose="020B0503020204020204" pitchFamily="34" charset="-122"/>
                <a:ea typeface="微软雅黑" panose="020B0503020204020204" pitchFamily="34" charset="-122"/>
              </a:rPr>
              <a:t>非线性结构</a:t>
            </a:r>
            <a:r>
              <a:rPr lang="en-US" altLang="zh-CN" sz="1000"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非线性结构就是表中各个结点之间具有</a:t>
            </a:r>
            <a:r>
              <a:rPr lang="zh-CN" altLang="en-US" sz="1000" b="1" dirty="0">
                <a:solidFill>
                  <a:srgbClr val="FF0000"/>
                </a:solidFill>
                <a:latin typeface="微软雅黑" panose="020B0503020204020204" pitchFamily="34" charset="-122"/>
                <a:ea typeface="微软雅黑" panose="020B0503020204020204" pitchFamily="34" charset="-122"/>
              </a:rPr>
              <a:t>多个对应关系</a:t>
            </a:r>
            <a:endParaRPr kumimoji="1" lang="zh-CN" altLang="en-US" sz="1000" b="1" dirty="0">
              <a:solidFill>
                <a:srgbClr val="FF0000"/>
              </a:solidFill>
              <a:latin typeface="微软雅黑" panose="020B0503020204020204" pitchFamily="34" charset="-122"/>
              <a:ea typeface="微软雅黑" panose="020B0503020204020204" pitchFamily="34" charset="-122"/>
            </a:endParaRPr>
          </a:p>
          <a:p>
            <a:endParaRPr lang="zh-CN" altLang="en-US" sz="100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275606"/>
            <a:ext cx="4319588" cy="261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数据结构的概念</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内存的存储结构</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数据结构的分类</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FF0000"/>
                </a:solidFill>
                <a:latin typeface="微软雅黑" panose="020B0503020204020204" pitchFamily="34" charset="-122"/>
                <a:ea typeface="微软雅黑" panose="020B0503020204020204" pitchFamily="34" charset="-122"/>
              </a:rPr>
              <a:t>顺序表存储方式</a:t>
            </a:r>
            <a:endParaRPr lang="en-US" altLang="zh-CN" sz="1400" dirty="0">
              <a:solidFill>
                <a:srgbClr val="FF0000"/>
              </a:solidFill>
              <a:latin typeface="微软雅黑" panose="020B0503020204020204" pitchFamily="34" charset="-122"/>
              <a:ea typeface="微软雅黑" panose="020B0503020204020204" pitchFamily="34" charset="-122"/>
            </a:endParaRPr>
          </a:p>
          <a:p>
            <a:pPr marL="285750" indent="-285750" eaLnBrk="1" fontAlgn="auto" hangingPunct="1">
              <a:lnSpc>
                <a:spcPct val="200000"/>
              </a:lnSpc>
              <a:spcBef>
                <a:spcPts val="0"/>
              </a:spcBef>
              <a:spcAft>
                <a:spcPts val="0"/>
              </a:spcAft>
              <a:buFont typeface="Wingdings" panose="05000000000000000000" pitchFamily="2" charset="2"/>
              <a:buChar char="u"/>
              <a:defRPr/>
            </a:pPr>
            <a:r>
              <a:rPr lang="zh-CN" altLang="en-US" sz="1400" dirty="0">
                <a:latin typeface="微软雅黑" panose="020B0503020204020204" pitchFamily="34" charset="-122"/>
                <a:ea typeface="微软雅黑" panose="020B0503020204020204" pitchFamily="34" charset="-122"/>
              </a:rPr>
              <a:t>顺序表的实现和扩充</a:t>
            </a:r>
            <a:endParaRPr lang="en-US" altLang="zh-CN" sz="1400" dirty="0">
              <a:latin typeface="微软雅黑" panose="020B0503020204020204" pitchFamily="34" charset="-122"/>
              <a:ea typeface="微软雅黑" panose="020B0503020204020204" pitchFamily="34" charset="-122"/>
            </a:endParaRPr>
          </a:p>
          <a:p>
            <a:pPr marL="285750" marR="0" lvl="0" indent="-285750" defTabSz="914400" eaLnBrk="1" fontAlgn="auto" latinLnBrk="0" hangingPunct="1">
              <a:lnSpc>
                <a:spcPct val="200000"/>
              </a:lnSpc>
              <a:spcBef>
                <a:spcPts val="0"/>
              </a:spcBef>
              <a:spcAft>
                <a:spcPts val="0"/>
              </a:spcAft>
              <a:buClrTx/>
              <a:buSzTx/>
              <a:buFont typeface="Wingdings" panose="05000000000000000000" pitchFamily="2" charset="2"/>
              <a:buChar char="u"/>
              <a:defRPr/>
            </a:pPr>
            <a:r>
              <a:rPr lang="zh-CN" altLang="en-US" sz="1400" dirty="0">
                <a:solidFill>
                  <a:srgbClr val="262626"/>
                </a:solidFill>
                <a:latin typeface="微软雅黑" panose="020B0503020204020204" pitchFamily="34" charset="-122"/>
                <a:ea typeface="微软雅黑" panose="020B0503020204020204" pitchFamily="34" charset="-122"/>
              </a:rPr>
              <a:t>顺序表增加与删除元素</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36367" y="2010555"/>
            <a:ext cx="2327881" cy="562783"/>
          </a:xfrm>
          <a:prstGeom prst="rect">
            <a:avLst/>
          </a:prstGeom>
        </p:spPr>
        <p:txBody>
          <a:bodyPr wrap="none">
            <a:spAutoFit/>
          </a:bodyPr>
          <a:lstStyle/>
          <a:p>
            <a:pPr>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知道什么是顺序表</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70560" y="65405"/>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12.</a:t>
            </a:r>
            <a:r>
              <a:rPr lang="zh-CN" altLang="en-US" sz="2400" b="1" dirty="0">
                <a:solidFill>
                  <a:srgbClr val="595959"/>
                </a:solidFill>
                <a:latin typeface="微软雅黑" panose="020B0503020204020204" pitchFamily="34" charset="-122"/>
                <a:ea typeface="微软雅黑" panose="020B0503020204020204" pitchFamily="34" charset="-122"/>
              </a:rPr>
              <a:t>顺序表的存储方式</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12.1</a:t>
            </a:r>
            <a:r>
              <a:rPr lang="zh-CN" altLang="en-US" b="1" dirty="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740" y="1995805"/>
            <a:ext cx="6915785" cy="706755"/>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顺序表的存储方式有哪些</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3118161"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线性结构存储方式的分类</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a:xfrm>
            <a:off x="936104" y="1491543"/>
            <a:ext cx="6948264" cy="646331"/>
          </a:xfrm>
          <a:prstGeom prst="rect">
            <a:avLst/>
          </a:prstGeom>
        </p:spPr>
        <p:txBody>
          <a:bodyPr wrap="square">
            <a:spAutoFit/>
          </a:bodyPr>
          <a:lstStyle/>
          <a:p>
            <a:r>
              <a:rPr lang="zh-CN" altLang="en-US" sz="1200" dirty="0">
                <a:solidFill>
                  <a:srgbClr val="333333"/>
                </a:solidFill>
                <a:latin typeface="微软雅黑" panose="020B0503020204020204" pitchFamily="34" charset="-122"/>
                <a:ea typeface="微软雅黑" panose="020B0503020204020204" pitchFamily="34" charset="-122"/>
              </a:rPr>
              <a:t>线性结构的实际存储方式，分为两种实现模型：</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en-US" altLang="zh-CN" sz="1200" b="1" dirty="0">
                <a:solidFill>
                  <a:srgbClr val="333333"/>
                </a:solidFill>
                <a:latin typeface="微软雅黑" panose="020B0503020204020204" pitchFamily="34" charset="-122"/>
                <a:ea typeface="微软雅黑" panose="020B0503020204020204" pitchFamily="34" charset="-122"/>
              </a:rPr>
              <a:t>①</a:t>
            </a:r>
            <a:r>
              <a:rPr lang="zh-CN" altLang="en-US" sz="1200" b="1" dirty="0">
                <a:solidFill>
                  <a:srgbClr val="333333"/>
                </a:solidFill>
                <a:latin typeface="微软雅黑" panose="020B0503020204020204" pitchFamily="34" charset="-122"/>
                <a:ea typeface="微软雅黑" panose="020B0503020204020204" pitchFamily="34" charset="-122"/>
              </a:rPr>
              <a:t>顺序表</a:t>
            </a:r>
            <a:r>
              <a:rPr lang="en-US" altLang="zh-CN" sz="1200" b="1" dirty="0">
                <a:solidFill>
                  <a:srgbClr val="333333"/>
                </a:solidFill>
                <a:latin typeface="微软雅黑" panose="020B0503020204020204" pitchFamily="34" charset="-122"/>
                <a:ea typeface="微软雅黑" panose="020B0503020204020204" pitchFamily="34" charset="-122"/>
              </a:rPr>
              <a:t> : </a:t>
            </a:r>
            <a:r>
              <a:rPr lang="zh-CN" altLang="en-US" sz="1200" dirty="0">
                <a:solidFill>
                  <a:srgbClr val="333333"/>
                </a:solidFill>
                <a:latin typeface="微软雅黑" panose="020B0503020204020204" pitchFamily="34" charset="-122"/>
                <a:ea typeface="微软雅黑" panose="020B0503020204020204" pitchFamily="34" charset="-122"/>
              </a:rPr>
              <a:t>将元素顺序地存放在一块</a:t>
            </a:r>
            <a:r>
              <a:rPr lang="zh-CN" altLang="en-US" sz="1200" b="1" dirty="0">
                <a:solidFill>
                  <a:srgbClr val="FF0000"/>
                </a:solidFill>
                <a:latin typeface="微软雅黑" panose="020B0503020204020204" pitchFamily="34" charset="-122"/>
                <a:ea typeface="微软雅黑" panose="020B0503020204020204" pitchFamily="34" charset="-122"/>
              </a:rPr>
              <a:t>连续的存储区里</a:t>
            </a:r>
            <a:r>
              <a:rPr lang="zh-CN" altLang="en-US" sz="1200" dirty="0">
                <a:solidFill>
                  <a:srgbClr val="333333"/>
                </a:solidFill>
                <a:latin typeface="微软雅黑" panose="020B0503020204020204" pitchFamily="34" charset="-122"/>
                <a:ea typeface="微软雅黑" panose="020B0503020204020204" pitchFamily="34" charset="-122"/>
              </a:rPr>
              <a:t>，元素间的顺序关系由它们的存储顺序自然表示</a:t>
            </a:r>
            <a:endParaRPr lang="zh-CN" altLang="en-US" sz="1200" dirty="0">
              <a:solidFill>
                <a:srgbClr val="333333"/>
              </a:solidFill>
              <a:latin typeface="微软雅黑" panose="020B0503020204020204" pitchFamily="34" charset="-122"/>
              <a:ea typeface="微软雅黑" panose="020B0503020204020204" pitchFamily="34" charset="-122"/>
            </a:endParaRPr>
          </a:p>
          <a:p>
            <a:r>
              <a:rPr lang="en-US" altLang="zh-CN" sz="1200" b="1" dirty="0">
                <a:solidFill>
                  <a:srgbClr val="333333"/>
                </a:solidFill>
                <a:latin typeface="微软雅黑" panose="020B0503020204020204" pitchFamily="34" charset="-122"/>
                <a:ea typeface="微软雅黑" panose="020B0503020204020204" pitchFamily="34" charset="-122"/>
              </a:rPr>
              <a:t>②</a:t>
            </a:r>
            <a:r>
              <a:rPr lang="zh-CN" altLang="en-US" sz="1200" b="1" dirty="0">
                <a:solidFill>
                  <a:srgbClr val="333333"/>
                </a:solidFill>
                <a:latin typeface="微软雅黑" panose="020B0503020204020204" pitchFamily="34" charset="-122"/>
                <a:ea typeface="微软雅黑" panose="020B0503020204020204" pitchFamily="34" charset="-122"/>
              </a:rPr>
              <a:t>链表</a:t>
            </a:r>
            <a:r>
              <a:rPr lang="en-US" altLang="zh-CN" sz="1200" b="1" dirty="0">
                <a:solidFill>
                  <a:srgbClr val="333333"/>
                </a:solidFill>
                <a:latin typeface="微软雅黑" panose="020B0503020204020204" pitchFamily="34" charset="-122"/>
                <a:ea typeface="微软雅黑" panose="020B0503020204020204" pitchFamily="34" charset="-122"/>
              </a:rPr>
              <a:t> : </a:t>
            </a:r>
            <a:r>
              <a:rPr lang="zh-CN" altLang="en-US" sz="1200" dirty="0">
                <a:solidFill>
                  <a:srgbClr val="333333"/>
                </a:solidFill>
                <a:latin typeface="微软雅黑" panose="020B0503020204020204" pitchFamily="34" charset="-122"/>
                <a:ea typeface="微软雅黑" panose="020B0503020204020204" pitchFamily="34" charset="-122"/>
              </a:rPr>
              <a:t>将元素存放在通过链接构造起来的一系列存储块中</a:t>
            </a:r>
            <a:r>
              <a:rPr lang="en-US" altLang="zh-CN" sz="1200" dirty="0">
                <a:solidFill>
                  <a:srgbClr val="333333"/>
                </a:solidFill>
                <a:latin typeface="微软雅黑" panose="020B0503020204020204" pitchFamily="34" charset="-122"/>
                <a:ea typeface="微软雅黑" panose="020B0503020204020204" pitchFamily="34" charset="-122"/>
              </a:rPr>
              <a:t> , </a:t>
            </a:r>
            <a:r>
              <a:rPr lang="zh-CN" altLang="en-US" sz="1200" b="1" dirty="0">
                <a:solidFill>
                  <a:srgbClr val="FF0000"/>
                </a:solidFill>
                <a:latin typeface="微软雅黑" panose="020B0503020204020204" pitchFamily="34" charset="-122"/>
                <a:ea typeface="微软雅黑" panose="020B0503020204020204" pitchFamily="34" charset="-122"/>
              </a:rPr>
              <a:t>存储区是非连续的</a:t>
            </a:r>
            <a:endParaRPr lang="zh-CN" altLang="en-US" sz="1200" b="1" i="0" dirty="0">
              <a:solidFill>
                <a:srgbClr val="FF0000"/>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971600" y="2283718"/>
            <a:ext cx="3805850"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顺序表和链表都是</a:t>
            </a:r>
            <a:r>
              <a:rPr kumimoji="1" lang="zh-CN" altLang="en-US" sz="1200" dirty="0">
                <a:solidFill>
                  <a:srgbClr val="FF0000"/>
                </a:solidFill>
                <a:latin typeface="微软雅黑" panose="020B0503020204020204" pitchFamily="34" charset="-122"/>
                <a:ea typeface="微软雅黑" panose="020B0503020204020204" pitchFamily="34" charset="-122"/>
              </a:rPr>
              <a:t>线性的存储结构</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我们称之为</a:t>
            </a:r>
            <a:r>
              <a:rPr kumimoji="1" lang="zh-CN" altLang="en-US" sz="1200" dirty="0">
                <a:solidFill>
                  <a:srgbClr val="FF0000"/>
                </a:solidFill>
                <a:latin typeface="微软雅黑" panose="020B0503020204020204" pitchFamily="34" charset="-122"/>
                <a:ea typeface="微软雅黑" panose="020B0503020204020204" pitchFamily="34" charset="-122"/>
              </a:rPr>
              <a:t>线性表</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115616" y="328601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56228" y="2825907"/>
            <a:ext cx="1552028"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顺序表</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连续的存储 </a:t>
            </a:r>
            <a:endParaRPr kumimoji="1" lang="en-US" altLang="zh-CN" sz="1200" b="1" dirty="0">
              <a:solidFill>
                <a:srgbClr val="FF0000"/>
              </a:solidFill>
              <a:latin typeface="微软雅黑" panose="020B0503020204020204" pitchFamily="34" charset="-122"/>
              <a:ea typeface="微软雅黑" panose="020B0503020204020204" pitchFamily="34" charset="-122"/>
            </a:endParaRPr>
          </a:p>
        </p:txBody>
      </p:sp>
      <p:sp>
        <p:nvSpPr>
          <p:cNvPr id="32" name="矩形 31"/>
          <p:cNvSpPr/>
          <p:nvPr/>
        </p:nvSpPr>
        <p:spPr>
          <a:xfrm>
            <a:off x="1115616" y="3368172"/>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115615" y="344785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115614" y="352608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115614" y="3605773"/>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115614" y="3687932"/>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115613" y="3767616"/>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115612" y="3845849"/>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115612" y="392523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115612" y="4007395"/>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115611" y="408707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115610" y="416531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428797" y="332847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428797" y="364152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433399" y="3982430"/>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839005" y="2822875"/>
            <a:ext cx="1505540" cy="276999"/>
          </a:xfrm>
          <a:prstGeom prst="rect">
            <a:avLst/>
          </a:prstGeom>
          <a:noFill/>
        </p:spPr>
        <p:txBody>
          <a:bodyPr wrap="none" rtlCol="0">
            <a:spAutoFit/>
          </a:bodyPr>
          <a:lstStyle/>
          <a:p>
            <a:pPr algn="l" fontAlgn="auto">
              <a:spcBef>
                <a:spcPts val="0"/>
              </a:spcBef>
              <a:spcAft>
                <a:spcPts val="0"/>
              </a:spcAft>
            </a:pPr>
            <a:r>
              <a:rPr kumimoji="1" lang="zh-CN" altLang="en-US" sz="1200" b="1" dirty="0">
                <a:solidFill>
                  <a:srgbClr val="FF0000"/>
                </a:solidFill>
                <a:latin typeface="微软雅黑" panose="020B0503020204020204" pitchFamily="34" charset="-122"/>
                <a:ea typeface="微软雅黑" panose="020B0503020204020204" pitchFamily="34" charset="-122"/>
              </a:rPr>
              <a:t>链表</a:t>
            </a:r>
            <a:r>
              <a:rPr kumimoji="1" lang="en-US" altLang="zh-CN" sz="1200" b="1"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 非连续的存储</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45" name="矩形 44"/>
          <p:cNvSpPr/>
          <p:nvPr/>
        </p:nvSpPr>
        <p:spPr>
          <a:xfrm>
            <a:off x="4932040" y="3189068"/>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4932040" y="3271227"/>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4932039" y="3350911"/>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p:cNvSpPr/>
          <p:nvPr/>
        </p:nvSpPr>
        <p:spPr>
          <a:xfrm>
            <a:off x="4932038" y="3429144"/>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p:cNvSpPr/>
          <p:nvPr/>
        </p:nvSpPr>
        <p:spPr>
          <a:xfrm>
            <a:off x="5931811" y="3509168"/>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5931811" y="3591327"/>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p:cNvSpPr/>
          <p:nvPr/>
        </p:nvSpPr>
        <p:spPr>
          <a:xfrm>
            <a:off x="5931810" y="3671011"/>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5931809" y="3749244"/>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931809" y="4152317"/>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5931809" y="423447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5931808" y="4314160"/>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5931807" y="439239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p:cNvSpPr txBox="1"/>
          <p:nvPr/>
        </p:nvSpPr>
        <p:spPr>
          <a:xfrm>
            <a:off x="5245221" y="3231532"/>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244994" y="3544915"/>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249596" y="4209511"/>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5933235" y="318834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5933235" y="327050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5933234" y="335018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5933233" y="342841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5931812" y="3827863"/>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5931812" y="391002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931811" y="39897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5931810" y="406793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4932029" y="4151001"/>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932029" y="4233160"/>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932028" y="4312844"/>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4932027" y="4391077"/>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4930606" y="352030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4930606" y="3602465"/>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p:cNvSpPr/>
          <p:nvPr/>
        </p:nvSpPr>
        <p:spPr>
          <a:xfrm>
            <a:off x="4930605" y="368214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p:cNvSpPr/>
          <p:nvPr/>
        </p:nvSpPr>
        <p:spPr>
          <a:xfrm>
            <a:off x="4930604" y="376038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4930603" y="3818069"/>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4930603" y="3900228"/>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a:off x="4930602" y="3979912"/>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4927431" y="4065566"/>
            <a:ext cx="999781" cy="84378"/>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20" grpId="0" bldLvl="0" animBg="1"/>
      <p:bldP spid="29" grpId="0"/>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7" grpId="0"/>
      <p:bldP spid="43" grpId="0"/>
      <p:bldP spid="44" grpId="0"/>
      <p:bldP spid="8" grpId="0"/>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p:bldP spid="58" grpId="0"/>
      <p:bldP spid="59" grpId="0"/>
      <p:bldP spid="60" grpId="0" bldLvl="0" animBg="1"/>
      <p:bldP spid="61" grpId="0" bldLvl="0" animBg="1"/>
      <p:bldP spid="62" grpId="0" bldLvl="0" animBg="1"/>
      <p:bldP spid="63" grpId="0" bldLvl="0" animBg="1"/>
      <p:bldP spid="65" grpId="0" bldLvl="0" animBg="1"/>
      <p:bldP spid="66" grpId="0" bldLvl="0" animBg="1"/>
      <p:bldP spid="67" grpId="0" bldLvl="0" animBg="1"/>
      <p:bldP spid="68" grpId="0" bldLvl="0" animBg="1"/>
      <p:bldP spid="70" grpId="0" bldLvl="0" animBg="1"/>
      <p:bldP spid="71" grpId="0" bldLvl="0" animBg="1"/>
      <p:bldP spid="72" grpId="0" bldLvl="0" animBg="1"/>
      <p:bldP spid="73" grpId="0" bldLvl="0" animBg="1"/>
      <p:bldP spid="75" grpId="0" bldLvl="0" animBg="1"/>
      <p:bldP spid="76" grpId="0" bldLvl="0" animBg="1"/>
      <p:bldP spid="77" grpId="0" bldLvl="0" animBg="1"/>
      <p:bldP spid="78" grpId="0" bldLvl="0" animBg="1"/>
      <p:bldP spid="80" grpId="0" bldLvl="0" animBg="1"/>
      <p:bldP spid="81" grpId="0" bldLvl="0" animBg="1"/>
      <p:bldP spid="82" grpId="0" bldLvl="0" animBg="1"/>
      <p:bldP spid="83"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4.2 </a:t>
            </a:r>
            <a:r>
              <a:rPr kumimoji="1" lang="zh-CN" altLang="en-US" dirty="0">
                <a:latin typeface="微软雅黑" panose="020B0503020204020204" pitchFamily="34" charset="-122"/>
                <a:ea typeface="微软雅黑" panose="020B0503020204020204" pitchFamily="34" charset="-122"/>
              </a:rPr>
              <a:t>顺序表</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49346" y="1536786"/>
            <a:ext cx="2068195" cy="646331"/>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顺序表存储数据的两种情况</a:t>
            </a:r>
            <a:r>
              <a:rPr kumimoji="1" lang="en-US" altLang="zh-CN" sz="1200" dirty="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①一体式结构</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②分离式结构</a:t>
            </a:r>
            <a:endParaRPr kumimoji="1"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426373" y="3297140"/>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959259" y="2824972"/>
            <a:ext cx="1661032" cy="276999"/>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20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30]</a:t>
            </a:r>
            <a:endParaRPr kumimoji="1"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32" name="矩形 31"/>
          <p:cNvSpPr/>
          <p:nvPr/>
        </p:nvSpPr>
        <p:spPr>
          <a:xfrm>
            <a:off x="1426373" y="3379299"/>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1426372" y="3458983"/>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1426371" y="3537216"/>
            <a:ext cx="999781" cy="84378"/>
          </a:xfrm>
          <a:prstGeom prst="rect">
            <a:avLst/>
          </a:prstGeom>
          <a:solidFill>
            <a:schemeClr val="accent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1426371" y="3616900"/>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426371" y="3699059"/>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1426370" y="3778743"/>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p:cNvSpPr/>
          <p:nvPr/>
        </p:nvSpPr>
        <p:spPr>
          <a:xfrm>
            <a:off x="1426369" y="3856976"/>
            <a:ext cx="999781" cy="84378"/>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1426369" y="3936363"/>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1426369" y="4018522"/>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1426368" y="4098206"/>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p:cNvSpPr/>
          <p:nvPr/>
        </p:nvSpPr>
        <p:spPr>
          <a:xfrm>
            <a:off x="1426367" y="4176439"/>
            <a:ext cx="999781" cy="84378"/>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739554" y="3339604"/>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10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739554" y="365264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20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744156" y="3993557"/>
            <a:ext cx="364202" cy="276999"/>
          </a:xfrm>
          <a:prstGeom prst="rect">
            <a:avLst/>
          </a:prstGeom>
          <a:noFill/>
        </p:spPr>
        <p:txBody>
          <a:bodyPr wrap="none" rtlCol="0">
            <a:spAutoFit/>
          </a:bodyPr>
          <a:lstStyle/>
          <a:p>
            <a:pPr algn="l" fontAlgn="auto">
              <a:spcBef>
                <a:spcPts val="0"/>
              </a:spcBef>
              <a:spcAft>
                <a:spcPts val="0"/>
              </a:spcAft>
            </a:pPr>
            <a:r>
              <a:rPr kumimoji="1" lang="en-US" altLang="zh-CN" sz="1200" dirty="0">
                <a:solidFill>
                  <a:schemeClr val="bg1"/>
                </a:solidFill>
                <a:latin typeface="微软雅黑" panose="020B0503020204020204" pitchFamily="34" charset="-122"/>
                <a:ea typeface="微软雅黑" panose="020B0503020204020204" pitchFamily="34" charset="-122"/>
              </a:rPr>
              <a:t>30</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13609" y="308480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980602" y="3626833"/>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a:t>
            </a:r>
            <a:endParaRPr kumimoji="1"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980602" y="3993557"/>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a:t>
            </a:r>
            <a:endParaRPr kumimoji="1" lang="zh-CN" altLang="en-US" sz="12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988989" y="3285655"/>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a:t>
            </a:r>
            <a:endParaRPr kumimoji="1" lang="zh-CN" altLang="en-US" sz="12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949346" y="2701730"/>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762731" y="2735831"/>
            <a:ext cx="4136069" cy="1754326"/>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会记录列表的</a:t>
            </a:r>
            <a:r>
              <a:rPr kumimoji="1" lang="zh-CN" altLang="en-US" sz="1200" b="1" dirty="0">
                <a:solidFill>
                  <a:srgbClr val="FF0000"/>
                </a:solidFill>
                <a:latin typeface="微软雅黑" panose="020B0503020204020204" pitchFamily="34" charset="-122"/>
                <a:ea typeface="微软雅黑" panose="020B0503020204020204" pitchFamily="34" charset="-122"/>
              </a:rPr>
              <a:t>首元素</a:t>
            </a:r>
            <a:r>
              <a:rPr kumimoji="1" lang="zh-CN" altLang="en-US" sz="1200" dirty="0">
                <a:latin typeface="微软雅黑" panose="020B0503020204020204" pitchFamily="34" charset="-122"/>
                <a:ea typeface="微软雅黑" panose="020B0503020204020204" pitchFamily="34" charset="-122"/>
              </a:rPr>
              <a:t>地址</a:t>
            </a:r>
            <a:r>
              <a:rPr kumimoji="1" lang="en-US" altLang="zh-CN" sz="1200" dirty="0">
                <a:latin typeface="微软雅黑" panose="020B0503020204020204" pitchFamily="34" charset="-122"/>
                <a:ea typeface="微软雅黑" panose="020B0503020204020204" pitchFamily="34" charset="-122"/>
              </a:rPr>
              <a:t>0x11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由于列表所有的数据都是</a:t>
            </a:r>
            <a:r>
              <a:rPr kumimoji="1" lang="zh-CN" altLang="en-US" sz="1200" dirty="0">
                <a:solidFill>
                  <a:srgbClr val="FF0000"/>
                </a:solidFill>
                <a:latin typeface="微软雅黑" panose="020B0503020204020204" pitchFamily="34" charset="-122"/>
                <a:ea typeface="微软雅黑" panose="020B0503020204020204" pitchFamily="34" charset="-122"/>
              </a:rPr>
              <a:t>整形</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大小都为</a:t>
            </a:r>
            <a:r>
              <a:rPr kumimoji="1" lang="en-US" altLang="zh-CN" sz="1200" dirty="0">
                <a:solidFill>
                  <a:srgbClr val="FF0000"/>
                </a:solidFill>
                <a:latin typeface="微软雅黑" panose="020B0503020204020204" pitchFamily="34" charset="-122"/>
                <a:ea typeface="微软雅黑" panose="020B0503020204020204" pitchFamily="34" charset="-122"/>
              </a:rPr>
              <a:t>4</a:t>
            </a:r>
            <a:r>
              <a:rPr kumimoji="1" lang="zh-CN" altLang="en-US" sz="1200" dirty="0">
                <a:solidFill>
                  <a:srgbClr val="FF0000"/>
                </a:solidFill>
                <a:latin typeface="微软雅黑" panose="020B0503020204020204" pitchFamily="34" charset="-122"/>
                <a:ea typeface="微软雅黑" panose="020B0503020204020204" pitchFamily="34" charset="-122"/>
              </a:rPr>
              <a:t>个字节</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b="1" dirty="0">
                <a:solidFill>
                  <a:srgbClr val="FF0000"/>
                </a:solidFill>
                <a:latin typeface="微软雅黑" panose="020B0503020204020204" pitchFamily="34" charset="-122"/>
                <a:ea typeface="微软雅黑" panose="020B0503020204020204" pitchFamily="34" charset="-122"/>
              </a:rPr>
              <a:t>偏移量为</a:t>
            </a:r>
            <a:r>
              <a:rPr kumimoji="1" lang="en-US" altLang="zh-CN" sz="1200" b="1" dirty="0">
                <a:solidFill>
                  <a:srgbClr val="FF0000"/>
                </a:solidFill>
                <a:latin typeface="微软雅黑" panose="020B0503020204020204" pitchFamily="34" charset="-122"/>
                <a:ea typeface="微软雅黑" panose="020B0503020204020204" pitchFamily="34" charset="-122"/>
              </a:rPr>
              <a:t>4</a:t>
            </a:r>
            <a:endParaRPr kumimoji="1" lang="en-US" altLang="zh-CN" sz="1200" b="1"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第一个元素</a:t>
            </a:r>
            <a:r>
              <a:rPr kumimoji="1" lang="en-US" altLang="zh-CN" sz="1200" dirty="0">
                <a:solidFill>
                  <a:srgbClr val="FF0000"/>
                </a:solidFill>
                <a:latin typeface="微软雅黑" panose="020B0503020204020204" pitchFamily="34" charset="-122"/>
                <a:ea typeface="微软雅黑" panose="020B0503020204020204" pitchFamily="34" charset="-122"/>
              </a:rPr>
              <a:t>10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通过</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偏移</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0</a:t>
            </a:r>
            <a:r>
              <a:rPr kumimoji="1" lang="zh-CN" altLang="en-US" sz="1200" dirty="0">
                <a:latin typeface="微软雅黑" panose="020B0503020204020204" pitchFamily="34" charset="-122"/>
                <a:ea typeface="微软雅黑" panose="020B0503020204020204" pitchFamily="34" charset="-122"/>
              </a:rPr>
              <a:t>个字节可以找到</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第二个元素</a:t>
            </a:r>
            <a:r>
              <a:rPr kumimoji="1" lang="en-US" altLang="zh-CN" sz="1200" dirty="0">
                <a:solidFill>
                  <a:srgbClr val="FF0000"/>
                </a:solidFill>
                <a:latin typeface="微软雅黑" panose="020B0503020204020204" pitchFamily="34" charset="-122"/>
                <a:ea typeface="微软雅黑" panose="020B0503020204020204" pitchFamily="34" charset="-122"/>
              </a:rPr>
              <a:t>20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通过</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偏移</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个字节可以找到</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solidFill>
                  <a:srgbClr val="FF0000"/>
                </a:solidFill>
                <a:latin typeface="微软雅黑" panose="020B0503020204020204" pitchFamily="34" charset="-122"/>
                <a:ea typeface="微软雅黑" panose="020B0503020204020204" pitchFamily="34" charset="-122"/>
              </a:rPr>
              <a:t>第三个元素</a:t>
            </a:r>
            <a:r>
              <a:rPr kumimoji="1" lang="en-US" altLang="zh-CN" sz="1200" dirty="0">
                <a:solidFill>
                  <a:srgbClr val="FF0000"/>
                </a:solidFill>
                <a:latin typeface="微软雅黑" panose="020B0503020204020204" pitchFamily="34" charset="-122"/>
                <a:ea typeface="微软雅黑" panose="020B0503020204020204" pitchFamily="34" charset="-122"/>
              </a:rPr>
              <a:t>30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通过</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偏移</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2</a:t>
            </a:r>
            <a:r>
              <a:rPr kumimoji="1" lang="zh-CN" altLang="en-US" sz="1200" dirty="0">
                <a:latin typeface="微软雅黑" panose="020B0503020204020204" pitchFamily="34" charset="-122"/>
                <a:ea typeface="微软雅黑" panose="020B0503020204020204" pitchFamily="34" charset="-122"/>
              </a:rPr>
              <a:t>个字节可以找到</a:t>
            </a: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en-US" altLang="zh-CN" sz="1200" dirty="0">
              <a:latin typeface="微软雅黑" panose="020B0503020204020204" pitchFamily="34" charset="-122"/>
              <a:ea typeface="微软雅黑" panose="020B0503020204020204" pitchFamily="34" charset="-122"/>
            </a:endParaRPr>
          </a:p>
          <a:p>
            <a:pPr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查找数据的公示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0x11</a:t>
            </a:r>
            <a:r>
              <a:rPr kumimoji="1" lang="zh-CN" altLang="en-US" sz="1200" dirty="0">
                <a:latin typeface="微软雅黑" panose="020B0503020204020204" pitchFamily="34" charset="-122"/>
                <a:ea typeface="微软雅黑" panose="020B0503020204020204" pitchFamily="34" charset="-122"/>
              </a:rPr>
              <a:t> 偏移 </a:t>
            </a:r>
            <a:r>
              <a:rPr kumimoji="1" lang="en-US" altLang="zh-CN" sz="1200" b="1" dirty="0">
                <a:solidFill>
                  <a:srgbClr val="FF0000"/>
                </a:solidFill>
                <a:latin typeface="微软雅黑" panose="020B0503020204020204" pitchFamily="34" charset="-122"/>
                <a:ea typeface="微软雅黑" panose="020B0503020204020204" pitchFamily="34" charset="-122"/>
              </a:rPr>
              <a:t>4</a:t>
            </a:r>
            <a:r>
              <a:rPr kumimoji="1" lang="zh-CN" altLang="en-US" sz="1200" b="1" dirty="0">
                <a:solidFill>
                  <a:srgbClr val="FF0000"/>
                </a:solidFill>
                <a:latin typeface="微软雅黑" panose="020B0503020204020204" pitchFamily="34" charset="-122"/>
                <a:ea typeface="微软雅黑" panose="020B0503020204020204" pitchFamily="34" charset="-122"/>
              </a:rPr>
              <a:t> * </a:t>
            </a:r>
            <a:r>
              <a:rPr kumimoji="1" lang="en-US" altLang="zh-CN" sz="1200" b="1" dirty="0">
                <a:solidFill>
                  <a:srgbClr val="FF0000"/>
                </a:solidFill>
                <a:latin typeface="微软雅黑" panose="020B0503020204020204" pitchFamily="34" charset="-122"/>
                <a:ea typeface="微软雅黑" panose="020B0503020204020204" pitchFamily="34" charset="-122"/>
              </a:rPr>
              <a:t>(n-1)</a:t>
            </a:r>
            <a:r>
              <a:rPr kumimoji="1" lang="zh-CN" altLang="en-US" sz="1200" b="1" dirty="0">
                <a:solidFill>
                  <a:srgbClr val="FF0000"/>
                </a:solidFill>
                <a:latin typeface="微软雅黑" panose="020B0503020204020204" pitchFamily="34" charset="-122"/>
                <a:ea typeface="微软雅黑" panose="020B0503020204020204" pitchFamily="34" charset="-122"/>
              </a:rPr>
              <a:t> </a:t>
            </a:r>
            <a:r>
              <a:rPr kumimoji="1" lang="zh-CN" altLang="en-US" sz="1200" dirty="0">
                <a:latin typeface="微软雅黑" panose="020B0503020204020204" pitchFamily="34" charset="-122"/>
                <a:ea typeface="微软雅黑" panose="020B0503020204020204" pitchFamily="34" charset="-122"/>
              </a:rPr>
              <a:t>个字节 </a:t>
            </a:r>
            <a:endParaRPr kumimoji="1" lang="zh-CN" altLang="en-US" sz="1200"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ldLvl="0" animBg="1"/>
      <p:bldP spid="29" grpId="0"/>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7" grpId="0"/>
      <p:bldP spid="43" grpId="0"/>
      <p:bldP spid="44" grpId="0"/>
      <p:bldP spid="3" grpId="0"/>
      <p:bldP spid="64" grpId="0"/>
      <p:bldP spid="69" grpId="0"/>
      <p:bldP spid="74" grpId="0"/>
      <p:bldP spid="79" grpId="0"/>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 顺序表存储方式</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862336"/>
            <a:ext cx="1271502" cy="646331"/>
          </a:xfrm>
          <a:prstGeom prst="rect">
            <a:avLst/>
          </a:prstGeom>
          <a:noFill/>
        </p:spPr>
        <p:txBody>
          <a:bodyPr wrap="none" rtlCol="0">
            <a:spAutoFit/>
          </a:bodyPr>
          <a:lstStyle/>
          <a:p>
            <a:pPr fontAlgn="auto">
              <a:spcBef>
                <a:spcPts val="0"/>
              </a:spcBef>
              <a:spcAft>
                <a:spcPts val="0"/>
              </a:spcAft>
            </a:pPr>
            <a:r>
              <a:rPr kumimoji="1" lang="en-US" altLang="zh-CN" dirty="0">
                <a:latin typeface="微软雅黑" panose="020B0503020204020204" pitchFamily="34" charset="-122"/>
                <a:ea typeface="微软雅黑" panose="020B0503020204020204" pitchFamily="34" charset="-122"/>
              </a:rPr>
              <a:t>4.3 </a:t>
            </a:r>
            <a:r>
              <a:rPr kumimoji="1" lang="zh-CN" altLang="en-US" dirty="0">
                <a:latin typeface="微软雅黑" panose="020B0503020204020204" pitchFamily="34" charset="-122"/>
                <a:ea typeface="微软雅黑" panose="020B0503020204020204" pitchFamily="34" charset="-122"/>
              </a:rPr>
              <a:t>顺序表</a:t>
            </a:r>
            <a:endParaRPr lang="en-US" altLang="zh-CN" dirty="0">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936104" y="1433557"/>
            <a:ext cx="2229841" cy="276999"/>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10</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a:t>
            </a:r>
            <a:r>
              <a:rPr kumimoji="1" lang="zh-CN" altLang="en-US" sz="1200" dirty="0">
                <a:solidFill>
                  <a:srgbClr val="FF0000"/>
                </a:solidFill>
                <a:latin typeface="微软雅黑" panose="020B0503020204020204" pitchFamily="34" charset="-122"/>
                <a:ea typeface="微软雅黑" panose="020B0503020204020204" pitchFamily="34" charset="-122"/>
              </a:rPr>
              <a:t> </a:t>
            </a:r>
            <a:r>
              <a:rPr kumimoji="1" lang="en-US" altLang="zh-CN" sz="1200" dirty="0">
                <a:solidFill>
                  <a:srgbClr val="FF0000"/>
                </a:solidFill>
                <a:latin typeface="微软雅黑" panose="020B0503020204020204" pitchFamily="34" charset="-122"/>
                <a:ea typeface="微软雅黑" panose="020B0503020204020204" pitchFamily="34" charset="-122"/>
              </a:rPr>
              <a:t>“ABC”]</a:t>
            </a:r>
            <a:endParaRPr kumimoji="1"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35" name="矩形 34"/>
          <p:cNvSpPr/>
          <p:nvPr/>
        </p:nvSpPr>
        <p:spPr>
          <a:xfrm>
            <a:off x="1964391" y="2142998"/>
            <a:ext cx="1202041" cy="22125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p:cNvSpPr/>
          <p:nvPr/>
        </p:nvSpPr>
        <p:spPr>
          <a:xfrm>
            <a:off x="1963904" y="2361293"/>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347743" y="2293509"/>
            <a:ext cx="425116" cy="338554"/>
          </a:xfrm>
          <a:prstGeom prst="rect">
            <a:avLst/>
          </a:prstGeom>
          <a:noFill/>
        </p:spPr>
        <p:txBody>
          <a:bodyPr wrap="none" rtlCol="0">
            <a:spAutoFit/>
          </a:bodyPr>
          <a:lstStyle/>
          <a:p>
            <a:pPr algn="l" fontAlgn="auto">
              <a:spcBef>
                <a:spcPts val="0"/>
              </a:spcBef>
              <a:spcAft>
                <a:spcPts val="0"/>
              </a:spcAft>
            </a:pPr>
            <a:r>
              <a:rPr kumimoji="1" lang="en-US" altLang="zh-CN" sz="1600" dirty="0">
                <a:solidFill>
                  <a:schemeClr val="bg1"/>
                </a:solidFill>
                <a:latin typeface="微软雅黑" panose="020B0503020204020204" pitchFamily="34" charset="-122"/>
                <a:ea typeface="微软雅黑" panose="020B0503020204020204" pitchFamily="34" charset="-122"/>
              </a:rPr>
              <a:t>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849931" y="1861901"/>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1453828" y="2818596"/>
            <a:ext cx="510076"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第二</a:t>
            </a:r>
            <a:endParaRPr kumimoji="1" lang="zh-CN" altLang="en-US" sz="12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456738" y="3048913"/>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第三</a:t>
            </a:r>
            <a:endParaRPr kumimoji="1" lang="zh-CN" altLang="en-US" sz="12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1456738" y="2070669"/>
            <a:ext cx="492443" cy="276999"/>
          </a:xfrm>
          <a:prstGeom prst="rect">
            <a:avLst/>
          </a:prstGeom>
          <a:noFill/>
        </p:spPr>
        <p:txBody>
          <a:bodyPr wrap="none" rtlCol="0">
            <a:spAutoFit/>
          </a:bodyPr>
          <a:lstStyle/>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第一</a:t>
            </a:r>
            <a:endParaRPr kumimoji="1" lang="zh-CN" altLang="en-US" sz="12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926191" y="1310315"/>
            <a:ext cx="532518" cy="276999"/>
          </a:xfrm>
          <a:prstGeom prst="rect">
            <a:avLst/>
          </a:prstGeom>
          <a:noFill/>
        </p:spPr>
        <p:txBody>
          <a:bodyPr wrap="none" rtlCol="0">
            <a:spAutoFit/>
          </a:bodyPr>
          <a:lstStyle/>
          <a:p>
            <a:pPr algn="l" fontAlgn="auto">
              <a:spcBef>
                <a:spcPts val="0"/>
              </a:spcBef>
              <a:spcAft>
                <a:spcPts val="0"/>
              </a:spcAft>
            </a:pPr>
            <a:r>
              <a:rPr kumimoji="1" lang="en-US" altLang="zh-CN" sz="1200" dirty="0">
                <a:latin typeface="微软雅黑" panose="020B0503020204020204" pitchFamily="34" charset="-122"/>
                <a:ea typeface="微软雅黑" panose="020B0503020204020204" pitchFamily="34" charset="-122"/>
              </a:rPr>
              <a:t>0x11</a:t>
            </a:r>
            <a:endParaRPr kumimoji="1" lang="zh-CN" altLang="en-US" sz="1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35891" y="3975715"/>
            <a:ext cx="5056192" cy="830997"/>
          </a:xfrm>
          <a:prstGeom prst="rect">
            <a:avLst/>
          </a:prstGeom>
          <a:noFill/>
        </p:spPr>
        <p:txBody>
          <a:bodyPr wrap="none" rtlCol="0">
            <a:spAutoFit/>
          </a:bodyPr>
          <a:lstStyle/>
          <a:p>
            <a:pPr algn="l" fontAlgn="auto">
              <a:spcBef>
                <a:spcPts val="0"/>
              </a:spcBef>
              <a:spcAft>
                <a:spcPts val="0"/>
              </a:spcAft>
            </a:pPr>
            <a:r>
              <a:rPr kumimoji="1" lang="en-US" altLang="zh-CN" sz="1200" dirty="0" err="1">
                <a:solidFill>
                  <a:srgbClr val="FF0000"/>
                </a:solidFill>
                <a:latin typeface="微软雅黑" panose="020B0503020204020204" pitchFamily="34" charset="-122"/>
                <a:ea typeface="微软雅黑" panose="020B0503020204020204" pitchFamily="34" charset="-122"/>
              </a:rPr>
              <a:t>num</a:t>
            </a:r>
            <a:r>
              <a:rPr kumimoji="1" lang="zh-CN" altLang="en-US" sz="1200" dirty="0">
                <a:latin typeface="微软雅黑" panose="020B0503020204020204" pitchFamily="34" charset="-122"/>
                <a:ea typeface="微软雅黑" panose="020B0503020204020204" pitchFamily="34" charset="-122"/>
              </a:rPr>
              <a:t>会记录列表的</a:t>
            </a:r>
            <a:r>
              <a:rPr kumimoji="1" lang="zh-CN" altLang="en-US" sz="1200" b="1" dirty="0">
                <a:solidFill>
                  <a:srgbClr val="FF0000"/>
                </a:solidFill>
                <a:latin typeface="微软雅黑" panose="020B0503020204020204" pitchFamily="34" charset="-122"/>
                <a:ea typeface="微软雅黑" panose="020B0503020204020204" pitchFamily="34" charset="-122"/>
              </a:rPr>
              <a:t>首元素</a:t>
            </a:r>
            <a:r>
              <a:rPr kumimoji="1" lang="zh-CN" altLang="en-US" sz="1200" dirty="0">
                <a:latin typeface="微软雅黑" panose="020B0503020204020204" pitchFamily="34" charset="-122"/>
                <a:ea typeface="微软雅黑" panose="020B0503020204020204" pitchFamily="34" charset="-122"/>
              </a:rPr>
              <a:t>地址</a:t>
            </a:r>
            <a:r>
              <a:rPr kumimoji="1" lang="en-US" altLang="zh-CN" sz="1200" dirty="0">
                <a:latin typeface="微软雅黑" panose="020B0503020204020204" pitchFamily="34" charset="-122"/>
                <a:ea typeface="微软雅黑" panose="020B0503020204020204" pitchFamily="34" charset="-122"/>
              </a:rPr>
              <a:t>0x11</a:t>
            </a:r>
            <a:endParaRPr kumimoji="1" lang="en-US" altLang="zh-CN" sz="1200" dirty="0">
              <a:latin typeface="微软雅黑" panose="020B0503020204020204" pitchFamily="34" charset="-122"/>
              <a:ea typeface="微软雅黑" panose="020B0503020204020204" pitchFamily="34" charset="-122"/>
            </a:endParaRPr>
          </a:p>
          <a:p>
            <a:pPr algn="l" fontAlgn="auto">
              <a:spcBef>
                <a:spcPts val="0"/>
              </a:spcBef>
              <a:spcAft>
                <a:spcPts val="0"/>
              </a:spcAft>
            </a:pPr>
            <a:r>
              <a:rPr kumimoji="1" lang="zh-CN" altLang="en-US" sz="1200" dirty="0">
                <a:latin typeface="微软雅黑" panose="020B0503020204020204" pitchFamily="34" charset="-122"/>
                <a:ea typeface="微软雅黑" panose="020B0503020204020204" pitchFamily="34" charset="-122"/>
              </a:rPr>
              <a:t>由于列表中数据</a:t>
            </a:r>
            <a:r>
              <a:rPr kumimoji="1" lang="zh-CN" altLang="en-US" sz="1200" b="1" dirty="0">
                <a:solidFill>
                  <a:srgbClr val="FF0000"/>
                </a:solidFill>
                <a:latin typeface="微软雅黑" panose="020B0503020204020204" pitchFamily="34" charset="-122"/>
                <a:ea typeface="微软雅黑" panose="020B0503020204020204" pitchFamily="34" charset="-122"/>
              </a:rPr>
              <a:t>大小不固定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偏移量也不确定 </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无法通过偏移的方式查找</a:t>
            </a: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algn="l" fontAlgn="auto">
              <a:spcBef>
                <a:spcPts val="0"/>
              </a:spcBef>
              <a:spcAft>
                <a:spcPts val="0"/>
              </a:spcAft>
            </a:pPr>
            <a:endParaRPr kumimoji="1" lang="en-US" altLang="zh-CN" sz="1200"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kumimoji="1" lang="zh-CN" altLang="en-US" sz="1200" dirty="0">
              <a:latin typeface="微软雅黑" panose="020B0503020204020204" pitchFamily="34" charset="-122"/>
              <a:ea typeface="微软雅黑" panose="020B0503020204020204" pitchFamily="34" charset="-122"/>
            </a:endParaRPr>
          </a:p>
        </p:txBody>
      </p:sp>
      <p:sp>
        <p:nvSpPr>
          <p:cNvPr id="30" name="矩形 29"/>
          <p:cNvSpPr/>
          <p:nvPr/>
        </p:nvSpPr>
        <p:spPr>
          <a:xfrm>
            <a:off x="1963904" y="2537981"/>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1963904" y="2690688"/>
            <a:ext cx="1202041" cy="176987"/>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1963904" y="2867376"/>
            <a:ext cx="1202041" cy="221257"/>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6" name="矩形 45"/>
          <p:cNvSpPr/>
          <p:nvPr/>
        </p:nvSpPr>
        <p:spPr>
          <a:xfrm>
            <a:off x="1963417" y="3085671"/>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7" name="矩形 46"/>
          <p:cNvSpPr/>
          <p:nvPr/>
        </p:nvSpPr>
        <p:spPr>
          <a:xfrm>
            <a:off x="1963417" y="3262359"/>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48" name="矩形 47"/>
          <p:cNvSpPr/>
          <p:nvPr/>
        </p:nvSpPr>
        <p:spPr>
          <a:xfrm>
            <a:off x="1963417" y="3415066"/>
            <a:ext cx="1202041" cy="176987"/>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bldLvl="0" animBg="1"/>
      <p:bldP spid="36" grpId="0" bldLvl="0" animBg="1"/>
      <p:bldP spid="7" grpId="0"/>
      <p:bldP spid="3" grpId="0"/>
      <p:bldP spid="64" grpId="0"/>
      <p:bldP spid="69" grpId="0"/>
      <p:bldP spid="74" grpId="0"/>
      <p:bldP spid="79" grpId="0"/>
      <p:bldP spid="6" grpId="0"/>
      <p:bldP spid="30" grpId="0" bldLvl="0" animBg="1"/>
      <p:bldP spid="31" grpId="0" bldLvl="0" animBg="1"/>
      <p:bldP spid="45" grpId="0" bldLvl="0" animBg="1"/>
      <p:bldP spid="46" grpId="0" bldLvl="0" animBg="1"/>
      <p:bldP spid="47" grpId="0" bldLvl="0" animBg="1"/>
      <p:bldP spid="48" grpId="0" bldLvl="0" animBg="1"/>
    </p:bldLst>
  </p:timing>
</p:sld>
</file>

<file path=ppt/tags/tag1.xml><?xml version="1.0" encoding="utf-8"?>
<p:tagLst xmlns:p="http://schemas.openxmlformats.org/presentationml/2006/main">
  <p:tag name="MH" val="20180905155037"/>
  <p:tag name="MH_LIBRARY" val="CONTENTS"/>
  <p:tag name="MH_TYPE" val="OTHERS"/>
  <p:tag name="ID" val="545836"/>
</p:tagLst>
</file>

<file path=ppt/tags/tag10.xml><?xml version="1.0" encoding="utf-8"?>
<p:tagLst xmlns:p="http://schemas.openxmlformats.org/presentationml/2006/main">
  <p:tag name="MH" val="20180905155037"/>
  <p:tag name="MH_LIBRARY" val="CONTENTS"/>
  <p:tag name="MH_TYPE" val="OTHERS"/>
  <p:tag name="ID" val="545836"/>
</p:tagLst>
</file>

<file path=ppt/tags/tag11.xml><?xml version="1.0" encoding="utf-8"?>
<p:tagLst xmlns:p="http://schemas.openxmlformats.org/presentationml/2006/main">
  <p:tag name="MH" val="20180905155037"/>
  <p:tag name="MH_LIBRARY" val="CONTENTS"/>
  <p:tag name="MH_TYPE" val="OTHERS"/>
  <p:tag name="ID" val="545836"/>
</p:tagLst>
</file>

<file path=ppt/tags/tag12.xml><?xml version="1.0" encoding="utf-8"?>
<p:tagLst xmlns:p="http://schemas.openxmlformats.org/presentationml/2006/main">
  <p:tag name="MH" val="20180905155037"/>
  <p:tag name="MH_LIBRARY" val="CONTENTS"/>
  <p:tag name="MH_TYPE" val="OTHERS"/>
  <p:tag name="ID" val="545836"/>
</p:tagLst>
</file>

<file path=ppt/tags/tag13.xml><?xml version="1.0" encoding="utf-8"?>
<p:tagLst xmlns:p="http://schemas.openxmlformats.org/presentationml/2006/main">
  <p:tag name="MH" val="20180905155037"/>
  <p:tag name="MH_LIBRARY" val="CONTENTS"/>
  <p:tag name="MH_TYPE" val="OTHERS"/>
  <p:tag name="ID" val="545836"/>
</p:tagLst>
</file>

<file path=ppt/tags/tag14.xml><?xml version="1.0" encoding="utf-8"?>
<p:tagLst xmlns:p="http://schemas.openxmlformats.org/presentationml/2006/main">
  <p:tag name="MH" val="20180905155037"/>
  <p:tag name="MH_LIBRARY" val="CONTENTS"/>
  <p:tag name="MH_TYPE" val="OTHERS"/>
  <p:tag name="ID" val="545836"/>
</p:tagLst>
</file>

<file path=ppt/tags/tag15.xml><?xml version="1.0" encoding="utf-8"?>
<p:tagLst xmlns:p="http://schemas.openxmlformats.org/presentationml/2006/main">
  <p:tag name="MH" val="20180905155037"/>
  <p:tag name="MH_LIBRARY" val="CONTENTS"/>
  <p:tag name="MH_TYPE" val="OTHERS"/>
  <p:tag name="ID" val="545836"/>
</p:tagLst>
</file>

<file path=ppt/tags/tag16.xml><?xml version="1.0" encoding="utf-8"?>
<p:tagLst xmlns:p="http://schemas.openxmlformats.org/presentationml/2006/main">
  <p:tag name="MH" val="20180905155037"/>
  <p:tag name="MH_LIBRARY" val="CONTENTS"/>
  <p:tag name="MH_TYPE" val="OTHERS"/>
  <p:tag name="ID" val="545836"/>
</p:tagLst>
</file>

<file path=ppt/tags/tag17.xml><?xml version="1.0" encoding="utf-8"?>
<p:tagLst xmlns:p="http://schemas.openxmlformats.org/presentationml/2006/main">
  <p:tag name="MH" val="20180905155037"/>
  <p:tag name="MH_LIBRARY" val="CONTENTS"/>
  <p:tag name="MH_TYPE" val="OTHERS"/>
  <p:tag name="ID" val="545836"/>
</p:tagLst>
</file>

<file path=ppt/tags/tag18.xml><?xml version="1.0" encoding="utf-8"?>
<p:tagLst xmlns:p="http://schemas.openxmlformats.org/presentationml/2006/main">
  <p:tag name="MH" val="20180905155037"/>
  <p:tag name="MH_LIBRARY" val="CONTENTS"/>
  <p:tag name="MH_TYPE" val="OTHERS"/>
  <p:tag name="ID" val="545836"/>
</p:tagLst>
</file>

<file path=ppt/tags/tag19.xml><?xml version="1.0" encoding="utf-8"?>
<p:tagLst xmlns:p="http://schemas.openxmlformats.org/presentationml/2006/main">
  <p:tag name="MH" val="20180905155037"/>
  <p:tag name="MH_LIBRARY" val="CONTENTS"/>
  <p:tag name="MH_TYPE" val="OTHERS"/>
  <p:tag name="ID" val="545836"/>
</p:tagLst>
</file>

<file path=ppt/tags/tag2.xml><?xml version="1.0" encoding="utf-8"?>
<p:tagLst xmlns:p="http://schemas.openxmlformats.org/presentationml/2006/main">
  <p:tag name="MH" val="20180905155037"/>
  <p:tag name="MH_LIBRARY" val="CONTENTS"/>
  <p:tag name="MH_TYPE" val="OTHERS"/>
  <p:tag name="ID" val="545836"/>
</p:tagLst>
</file>

<file path=ppt/tags/tag20.xml><?xml version="1.0" encoding="utf-8"?>
<p:tagLst xmlns:p="http://schemas.openxmlformats.org/presentationml/2006/main">
  <p:tag name="MH" val="20180905155037"/>
  <p:tag name="MH_LIBRARY" val="CONTENTS"/>
  <p:tag name="MH_TYPE" val="OTHERS"/>
  <p:tag name="ID" val="545836"/>
</p:tagLst>
</file>

<file path=ppt/tags/tag21.xml><?xml version="1.0" encoding="utf-8"?>
<p:tagLst xmlns:p="http://schemas.openxmlformats.org/presentationml/2006/main">
  <p:tag name="MH" val="20180905155037"/>
  <p:tag name="MH_LIBRARY" val="CONTENTS"/>
  <p:tag name="MH_TYPE" val="OTHERS"/>
  <p:tag name="ID" val="545836"/>
</p:tagLst>
</file>

<file path=ppt/tags/tag22.xml><?xml version="1.0" encoding="utf-8"?>
<p:tagLst xmlns:p="http://schemas.openxmlformats.org/presentationml/2006/main">
  <p:tag name="MH" val="20180905155037"/>
  <p:tag name="MH_LIBRARY" val="CONTENTS"/>
  <p:tag name="MH_TYPE" val="OTHERS"/>
  <p:tag name="ID" val="545836"/>
</p:tagLst>
</file>

<file path=ppt/tags/tag23.xml><?xml version="1.0" encoding="utf-8"?>
<p:tagLst xmlns:p="http://schemas.openxmlformats.org/presentationml/2006/main">
  <p:tag name="MH" val="20180905155037"/>
  <p:tag name="MH_LIBRARY" val="CONTENTS"/>
  <p:tag name="MH_TYPE" val="OTHERS"/>
  <p:tag name="ID" val="545836"/>
</p:tagLst>
</file>

<file path=ppt/tags/tag24.xml><?xml version="1.0" encoding="utf-8"?>
<p:tagLst xmlns:p="http://schemas.openxmlformats.org/presentationml/2006/main">
  <p:tag name="MH" val="20180905155037"/>
  <p:tag name="MH_LIBRARY" val="CONTENTS"/>
  <p:tag name="MH_TYPE" val="OTHERS"/>
  <p:tag name="ID" val="545836"/>
</p:tagLst>
</file>

<file path=ppt/tags/tag25.xml><?xml version="1.0" encoding="utf-8"?>
<p:tagLst xmlns:p="http://schemas.openxmlformats.org/presentationml/2006/main">
  <p:tag name="MH" val="20180905155037"/>
  <p:tag name="MH_LIBRARY" val="CONTENTS"/>
  <p:tag name="MH_TYPE" val="OTHERS"/>
  <p:tag name="ID" val="545836"/>
</p:tagLst>
</file>

<file path=ppt/tags/tag26.xml><?xml version="1.0" encoding="utf-8"?>
<p:tagLst xmlns:p="http://schemas.openxmlformats.org/presentationml/2006/main">
  <p:tag name="MH" val="20180905155037"/>
  <p:tag name="MH_LIBRARY" val="CONTENTS"/>
  <p:tag name="MH_TYPE" val="OTHERS"/>
  <p:tag name="ID" val="545836"/>
</p:tagLst>
</file>

<file path=ppt/tags/tag27.xml><?xml version="1.0" encoding="utf-8"?>
<p:tagLst xmlns:p="http://schemas.openxmlformats.org/presentationml/2006/main">
  <p:tag name="MH" val="20180905155037"/>
  <p:tag name="MH_LIBRARY" val="CONTENTS"/>
  <p:tag name="MH_TYPE" val="OTHERS"/>
  <p:tag name="ID" val="545836"/>
</p:tagLst>
</file>

<file path=ppt/tags/tag28.xml><?xml version="1.0" encoding="utf-8"?>
<p:tagLst xmlns:p="http://schemas.openxmlformats.org/presentationml/2006/main">
  <p:tag name="MH" val="20180905155037"/>
  <p:tag name="MH_LIBRARY" val="CONTENTS"/>
  <p:tag name="MH_TYPE" val="OTHERS"/>
  <p:tag name="ID" val="545836"/>
</p:tagLst>
</file>

<file path=ppt/tags/tag29.xml><?xml version="1.0" encoding="utf-8"?>
<p:tagLst xmlns:p="http://schemas.openxmlformats.org/presentationml/2006/main">
  <p:tag name="MH" val="20180905155037"/>
  <p:tag name="MH_LIBRARY" val="CONTENTS"/>
  <p:tag name="MH_TYPE" val="OTHERS"/>
  <p:tag name="ID" val="545836"/>
</p:tagLst>
</file>

<file path=ppt/tags/tag3.xml><?xml version="1.0" encoding="utf-8"?>
<p:tagLst xmlns:p="http://schemas.openxmlformats.org/presentationml/2006/main">
  <p:tag name="MH" val="20180905155037"/>
  <p:tag name="MH_LIBRARY" val="CONTENTS"/>
  <p:tag name="MH_TYPE" val="OTHERS"/>
  <p:tag name="ID" val="545836"/>
</p:tagLst>
</file>

<file path=ppt/tags/tag30.xml><?xml version="1.0" encoding="utf-8"?>
<p:tagLst xmlns:p="http://schemas.openxmlformats.org/presentationml/2006/main">
  <p:tag name="MH" val="20180905155037"/>
  <p:tag name="MH_LIBRARY" val="CONTENTS"/>
  <p:tag name="MH_TYPE" val="OTHERS"/>
  <p:tag name="ID" val="545836"/>
</p:tagLst>
</file>

<file path=ppt/tags/tag31.xml><?xml version="1.0" encoding="utf-8"?>
<p:tagLst xmlns:p="http://schemas.openxmlformats.org/presentationml/2006/main">
  <p:tag name="MH" val="20180905155037"/>
  <p:tag name="MH_LIBRARY" val="CONTENTS"/>
  <p:tag name="MH_TYPE" val="OTHERS"/>
  <p:tag name="ID" val="545836"/>
</p:tagLst>
</file>

<file path=ppt/tags/tag32.xml><?xml version="1.0" encoding="utf-8"?>
<p:tagLst xmlns:p="http://schemas.openxmlformats.org/presentationml/2006/main">
  <p:tag name="MH" val="20180905155037"/>
  <p:tag name="MH_LIBRARY" val="CONTENTS"/>
  <p:tag name="MH_TYPE" val="OTHERS"/>
  <p:tag name="ID" val="545836"/>
</p:tagLst>
</file>

<file path=ppt/tags/tag33.xml><?xml version="1.0" encoding="utf-8"?>
<p:tagLst xmlns:p="http://schemas.openxmlformats.org/presentationml/2006/main">
  <p:tag name="MH" val="20180905155037"/>
  <p:tag name="MH_LIBRARY" val="CONTENTS"/>
  <p:tag name="MH_TYPE" val="OTHERS"/>
  <p:tag name="ID" val="545836"/>
</p:tagLst>
</file>

<file path=ppt/tags/tag34.xml><?xml version="1.0" encoding="utf-8"?>
<p:tagLst xmlns:p="http://schemas.openxmlformats.org/presentationml/2006/main">
  <p:tag name="MH" val="20180905155037"/>
  <p:tag name="MH_LIBRARY" val="CONTENTS"/>
  <p:tag name="MH_TYPE" val="OTHERS"/>
  <p:tag name="ID" val="545836"/>
</p:tagLst>
</file>

<file path=ppt/tags/tag35.xml><?xml version="1.0" encoding="utf-8"?>
<p:tagLst xmlns:p="http://schemas.openxmlformats.org/presentationml/2006/main">
  <p:tag name="MH" val="20180905155037"/>
  <p:tag name="MH_LIBRARY" val="CONTENTS"/>
  <p:tag name="MH_TYPE" val="OTHERS"/>
  <p:tag name="ID" val="545836"/>
</p:tagLst>
</file>

<file path=ppt/tags/tag36.xml><?xml version="1.0" encoding="utf-8"?>
<p:tagLst xmlns:p="http://schemas.openxmlformats.org/presentationml/2006/main">
  <p:tag name="MH" val="20180905155037"/>
  <p:tag name="MH_LIBRARY" val="CONTENTS"/>
  <p:tag name="MH_TYPE" val="OTHERS"/>
  <p:tag name="ID" val="545836"/>
</p:tagLst>
</file>

<file path=ppt/tags/tag37.xml><?xml version="1.0" encoding="utf-8"?>
<p:tagLst xmlns:p="http://schemas.openxmlformats.org/presentationml/2006/main">
  <p:tag name="MH" val="20180905155037"/>
  <p:tag name="MH_LIBRARY" val="CONTENTS"/>
  <p:tag name="MH_TYPE" val="OTHERS"/>
  <p:tag name="ID" val="545836"/>
</p:tagLst>
</file>

<file path=ppt/tags/tag38.xml><?xml version="1.0" encoding="utf-8"?>
<p:tagLst xmlns:p="http://schemas.openxmlformats.org/presentationml/2006/main">
  <p:tag name="MH" val="20180905155037"/>
  <p:tag name="MH_LIBRARY" val="CONTENTS"/>
  <p:tag name="MH_TYPE" val="OTHERS"/>
  <p:tag name="ID" val="545836"/>
</p:tagLst>
</file>

<file path=ppt/tags/tag39.xml><?xml version="1.0" encoding="utf-8"?>
<p:tagLst xmlns:p="http://schemas.openxmlformats.org/presentationml/2006/main">
  <p:tag name="MH" val="20180905155037"/>
  <p:tag name="MH_LIBRARY" val="CONTENTS"/>
  <p:tag name="MH_TYPE" val="OTHERS"/>
  <p:tag name="ID" val="545836"/>
</p:tagLst>
</file>

<file path=ppt/tags/tag4.xml><?xml version="1.0" encoding="utf-8"?>
<p:tagLst xmlns:p="http://schemas.openxmlformats.org/presentationml/2006/main">
  <p:tag name="MH" val="20180905155037"/>
  <p:tag name="MH_LIBRARY" val="CONTENTS"/>
  <p:tag name="MH_TYPE" val="OTHERS"/>
  <p:tag name="ID" val="545836"/>
</p:tagLst>
</file>

<file path=ppt/tags/tag40.xml><?xml version="1.0" encoding="utf-8"?>
<p:tagLst xmlns:p="http://schemas.openxmlformats.org/presentationml/2006/main">
  <p:tag name="MH" val="20180905155037"/>
  <p:tag name="MH_LIBRARY" val="CONTENTS"/>
  <p:tag name="MH_TYPE" val="OTHERS"/>
  <p:tag name="ID" val="545836"/>
</p:tagLst>
</file>

<file path=ppt/tags/tag41.xml><?xml version="1.0" encoding="utf-8"?>
<p:tagLst xmlns:p="http://schemas.openxmlformats.org/presentationml/2006/main">
  <p:tag name="MH" val="20180905155037"/>
  <p:tag name="MH_LIBRARY" val="CONTENTS"/>
  <p:tag name="MH_TYPE" val="OTHERS"/>
  <p:tag name="ID" val="545836"/>
</p:tagLst>
</file>

<file path=ppt/tags/tag42.xml><?xml version="1.0" encoding="utf-8"?>
<p:tagLst xmlns:p="http://schemas.openxmlformats.org/presentationml/2006/main">
  <p:tag name="MH" val="20180905155037"/>
  <p:tag name="MH_LIBRARY" val="CONTENTS"/>
  <p:tag name="MH_TYPE" val="OTHERS"/>
  <p:tag name="ID" val="545836"/>
</p:tagLst>
</file>

<file path=ppt/tags/tag43.xml><?xml version="1.0" encoding="utf-8"?>
<p:tagLst xmlns:p="http://schemas.openxmlformats.org/presentationml/2006/main">
  <p:tag name="MH" val="20180905155037"/>
  <p:tag name="MH_LIBRARY" val="CONTENTS"/>
  <p:tag name="MH_TYPE" val="OTHERS"/>
  <p:tag name="ID" val="545836"/>
</p:tagLst>
</file>

<file path=ppt/tags/tag44.xml><?xml version="1.0" encoding="utf-8"?>
<p:tagLst xmlns:p="http://schemas.openxmlformats.org/presentationml/2006/main">
  <p:tag name="MH" val="20180905155037"/>
  <p:tag name="MH_LIBRARY" val="CONTENTS"/>
  <p:tag name="MH_TYPE" val="OTHERS"/>
  <p:tag name="ID" val="545836"/>
</p:tagLst>
</file>

<file path=ppt/tags/tag45.xml><?xml version="1.0" encoding="utf-8"?>
<p:tagLst xmlns:p="http://schemas.openxmlformats.org/presentationml/2006/main">
  <p:tag name="MH" val="20180905155037"/>
  <p:tag name="MH_LIBRARY" val="CONTENTS"/>
  <p:tag name="MH_TYPE" val="OTHERS"/>
  <p:tag name="ID" val="545836"/>
</p:tagLst>
</file>

<file path=ppt/tags/tag46.xml><?xml version="1.0" encoding="utf-8"?>
<p:tagLst xmlns:p="http://schemas.openxmlformats.org/presentationml/2006/main">
  <p:tag name="MH" val="20180905155037"/>
  <p:tag name="MH_LIBRARY" val="CONTENTS"/>
  <p:tag name="MH_TYPE" val="OTHERS"/>
  <p:tag name="ID" val="545836"/>
</p:tagLst>
</file>

<file path=ppt/tags/tag47.xml><?xml version="1.0" encoding="utf-8"?>
<p:tagLst xmlns:p="http://schemas.openxmlformats.org/presentationml/2006/main">
  <p:tag name="MH" val="20180905155037"/>
  <p:tag name="MH_LIBRARY" val="CONTENTS"/>
  <p:tag name="MH_TYPE" val="OTHERS"/>
  <p:tag name="ID" val="545836"/>
</p:tagLst>
</file>

<file path=ppt/tags/tag48.xml><?xml version="1.0" encoding="utf-8"?>
<p:tagLst xmlns:p="http://schemas.openxmlformats.org/presentationml/2006/main">
  <p:tag name="MH" val="20180905155037"/>
  <p:tag name="MH_LIBRARY" val="CONTENTS"/>
  <p:tag name="MH_TYPE" val="OTHERS"/>
  <p:tag name="ID" val="545836"/>
</p:tagLst>
</file>

<file path=ppt/tags/tag49.xml><?xml version="1.0" encoding="utf-8"?>
<p:tagLst xmlns:p="http://schemas.openxmlformats.org/presentationml/2006/main">
  <p:tag name="MH" val="20180905155037"/>
  <p:tag name="MH_LIBRARY" val="CONTENTS"/>
  <p:tag name="MH_TYPE" val="OTHERS"/>
  <p:tag name="ID" val="545836"/>
</p:tagLst>
</file>

<file path=ppt/tags/tag5.xml><?xml version="1.0" encoding="utf-8"?>
<p:tagLst xmlns:p="http://schemas.openxmlformats.org/presentationml/2006/main">
  <p:tag name="MH" val="20180905155037"/>
  <p:tag name="MH_LIBRARY" val="CONTENTS"/>
  <p:tag name="MH_TYPE" val="OTHERS"/>
  <p:tag name="ID" val="545836"/>
</p:tagLst>
</file>

<file path=ppt/tags/tag50.xml><?xml version="1.0" encoding="utf-8"?>
<p:tagLst xmlns:p="http://schemas.openxmlformats.org/presentationml/2006/main">
  <p:tag name="MH" val="20180905155037"/>
  <p:tag name="MH_LIBRARY" val="CONTENTS"/>
  <p:tag name="MH_TYPE" val="OTHERS"/>
  <p:tag name="ID" val="545836"/>
</p:tagLst>
</file>

<file path=ppt/tags/tag51.xml><?xml version="1.0" encoding="utf-8"?>
<p:tagLst xmlns:p="http://schemas.openxmlformats.org/presentationml/2006/main">
  <p:tag name="MH" val="20180905155037"/>
  <p:tag name="MH_LIBRARY" val="CONTENTS"/>
  <p:tag name="MH_TYPE" val="OTHERS"/>
  <p:tag name="ID" val="545836"/>
</p:tagLst>
</file>

<file path=ppt/tags/tag52.xml><?xml version="1.0" encoding="utf-8"?>
<p:tagLst xmlns:p="http://schemas.openxmlformats.org/presentationml/2006/main">
  <p:tag name="MH" val="20180905155037"/>
  <p:tag name="MH_LIBRARY" val="CONTENTS"/>
  <p:tag name="MH_TYPE" val="OTHERS"/>
  <p:tag name="ID" val="545836"/>
</p:tagLst>
</file>

<file path=ppt/tags/tag53.xml><?xml version="1.0" encoding="utf-8"?>
<p:tagLst xmlns:p="http://schemas.openxmlformats.org/presentationml/2006/main">
  <p:tag name="MH" val="20180905155037"/>
  <p:tag name="MH_LIBRARY" val="CONTENTS"/>
  <p:tag name="MH_TYPE" val="OTHERS"/>
  <p:tag name="ID" val="545836"/>
</p:tagLst>
</file>

<file path=ppt/tags/tag54.xml><?xml version="1.0" encoding="utf-8"?>
<p:tagLst xmlns:p="http://schemas.openxmlformats.org/presentationml/2006/main">
  <p:tag name="MH" val="20180905155037"/>
  <p:tag name="MH_LIBRARY" val="CONTENTS"/>
  <p:tag name="MH_TYPE" val="OTHERS"/>
  <p:tag name="ID" val="545836"/>
</p:tagLst>
</file>

<file path=ppt/tags/tag6.xml><?xml version="1.0" encoding="utf-8"?>
<p:tagLst xmlns:p="http://schemas.openxmlformats.org/presentationml/2006/main">
  <p:tag name="MH" val="20180905155037"/>
  <p:tag name="MH_LIBRARY" val="CONTENTS"/>
  <p:tag name="MH_TYPE" val="OTHERS"/>
  <p:tag name="ID" val="545836"/>
</p:tagLst>
</file>

<file path=ppt/tags/tag7.xml><?xml version="1.0" encoding="utf-8"?>
<p:tagLst xmlns:p="http://schemas.openxmlformats.org/presentationml/2006/main">
  <p:tag name="MH" val="20180905155037"/>
  <p:tag name="MH_LIBRARY" val="CONTENTS"/>
  <p:tag name="MH_TYPE" val="OTHERS"/>
  <p:tag name="ID" val="545836"/>
</p:tagLst>
</file>

<file path=ppt/tags/tag8.xml><?xml version="1.0" encoding="utf-8"?>
<p:tagLst xmlns:p="http://schemas.openxmlformats.org/presentationml/2006/main">
  <p:tag name="MH" val="20180905155037"/>
  <p:tag name="MH_LIBRARY" val="CONTENTS"/>
  <p:tag name="MH_TYPE" val="OTHERS"/>
  <p:tag name="ID" val="545836"/>
</p:tagLst>
</file>

<file path=ppt/tags/tag9.xml><?xml version="1.0" encoding="utf-8"?>
<p:tagLst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15083</Words>
  <Application>WPS 演示</Application>
  <PresentationFormat>全屏显示(16:9)</PresentationFormat>
  <Paragraphs>2408</Paragraphs>
  <Slides>150</Slides>
  <Notes>0</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150</vt:i4>
      </vt:variant>
    </vt:vector>
  </HeadingPairs>
  <TitlesOfParts>
    <vt:vector size="166" baseType="lpstr">
      <vt:lpstr>Arial</vt:lpstr>
      <vt:lpstr>宋体</vt:lpstr>
      <vt:lpstr>Wingdings</vt:lpstr>
      <vt:lpstr>Calibri</vt:lpstr>
      <vt:lpstr>黑体</vt:lpstr>
      <vt:lpstr>Segoe UI</vt:lpstr>
      <vt:lpstr>微软雅黑</vt:lpstr>
      <vt:lpstr>Segoe UI Light</vt:lpstr>
      <vt:lpstr>微软雅黑 Light</vt:lpstr>
      <vt:lpstr>Arial Unicode MS</vt:lpstr>
      <vt:lpstr>Times New Roman</vt:lpstr>
      <vt:lpstr>Courier New</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WPS_1528076606</cp:lastModifiedBy>
  <cp:revision>1312</cp:revision>
  <dcterms:created xsi:type="dcterms:W3CDTF">2020-02-03T10:17:00Z</dcterms:created>
  <dcterms:modified xsi:type="dcterms:W3CDTF">2021-01-11T04:01:07Z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